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7" r:id="rId4"/>
    <p:sldId id="458" r:id="rId5"/>
    <p:sldId id="460" r:id="rId6"/>
    <p:sldId id="461" r:id="rId7"/>
    <p:sldId id="462" r:id="rId8"/>
    <p:sldId id="463" r:id="rId9"/>
    <p:sldId id="364" r:id="rId10"/>
    <p:sldId id="429" r:id="rId11"/>
    <p:sldId id="430" r:id="rId12"/>
    <p:sldId id="447" r:id="rId13"/>
    <p:sldId id="469" r:id="rId14"/>
    <p:sldId id="348" r:id="rId15"/>
    <p:sldId id="401" r:id="rId16"/>
    <p:sldId id="334" r:id="rId17"/>
    <p:sldId id="335" r:id="rId18"/>
    <p:sldId id="336" r:id="rId19"/>
    <p:sldId id="337" r:id="rId20"/>
    <p:sldId id="409" r:id="rId21"/>
    <p:sldId id="343" r:id="rId22"/>
    <p:sldId id="402" r:id="rId23"/>
    <p:sldId id="345" r:id="rId24"/>
    <p:sldId id="406" r:id="rId25"/>
    <p:sldId id="411" r:id="rId26"/>
    <p:sldId id="412" r:id="rId27"/>
    <p:sldId id="471" r:id="rId28"/>
    <p:sldId id="473" r:id="rId29"/>
    <p:sldId id="467" r:id="rId30"/>
    <p:sldId id="260" r:id="rId3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808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204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F5E32E-55C6-4CB9-A5FD-785D13274B36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7FFF332-F72C-46BD-B35E-5C4C3BC919B1}">
      <dgm:prSet phldrT="[Text]" custT="1"/>
      <dgm:spPr/>
      <dgm:t>
        <a:bodyPr/>
        <a:lstStyle/>
        <a:p>
          <a:r>
            <a:rPr lang="en-US" sz="1800" dirty="0"/>
            <a:t>Diagnosed at testing camps</a:t>
          </a:r>
        </a:p>
      </dgm:t>
    </dgm:pt>
    <dgm:pt modelId="{9C278B90-41A5-497C-B46C-FB398A14B639}" type="parTrans" cxnId="{1D78B0F9-1E63-4E74-B36C-A6A33D91EEA0}">
      <dgm:prSet/>
      <dgm:spPr/>
      <dgm:t>
        <a:bodyPr/>
        <a:lstStyle/>
        <a:p>
          <a:endParaRPr lang="en-US" sz="2000"/>
        </a:p>
      </dgm:t>
    </dgm:pt>
    <dgm:pt modelId="{323378EE-5EA0-4C5C-B1ED-1FE220C209D8}" type="sibTrans" cxnId="{1D78B0F9-1E63-4E74-B36C-A6A33D91EEA0}">
      <dgm:prSet/>
      <dgm:spPr/>
      <dgm:t>
        <a:bodyPr/>
        <a:lstStyle/>
        <a:p>
          <a:endParaRPr lang="en-US" sz="2000"/>
        </a:p>
      </dgm:t>
    </dgm:pt>
    <dgm:pt modelId="{700B532D-97F9-49AA-8BD4-6A196A15F3D1}">
      <dgm:prSet phldrT="[Text]" custT="1"/>
      <dgm:spPr/>
      <dgm:t>
        <a:bodyPr/>
        <a:lstStyle/>
        <a:p>
          <a:r>
            <a:rPr lang="en-US" sz="1800" dirty="0"/>
            <a:t>Laboratory for confirmatory test (3</a:t>
          </a:r>
          <a:r>
            <a:rPr lang="en-US" sz="1800" baseline="30000" dirty="0"/>
            <a:t>rd</a:t>
          </a:r>
          <a:r>
            <a:rPr lang="en-US" sz="1800" dirty="0"/>
            <a:t> RDT)</a:t>
          </a:r>
        </a:p>
      </dgm:t>
    </dgm:pt>
    <dgm:pt modelId="{CEA66DA1-BEFE-43CF-A452-8F7224FC8061}" type="parTrans" cxnId="{A00E6040-EE48-4641-A477-F5D5CC82CDB0}">
      <dgm:prSet/>
      <dgm:spPr/>
      <dgm:t>
        <a:bodyPr/>
        <a:lstStyle/>
        <a:p>
          <a:endParaRPr lang="en-US" sz="2000"/>
        </a:p>
      </dgm:t>
    </dgm:pt>
    <dgm:pt modelId="{EE10C51D-92D4-4C12-A7C0-14B79B0A24E0}" type="sibTrans" cxnId="{A00E6040-EE48-4641-A477-F5D5CC82CDB0}">
      <dgm:prSet/>
      <dgm:spPr/>
      <dgm:t>
        <a:bodyPr/>
        <a:lstStyle/>
        <a:p>
          <a:endParaRPr lang="en-US" sz="2000"/>
        </a:p>
      </dgm:t>
    </dgm:pt>
    <dgm:pt modelId="{79D3D8CF-BC78-4AE3-B094-D0DF89463481}">
      <dgm:prSet custT="1"/>
      <dgm:spPr/>
      <dgm:t>
        <a:bodyPr/>
        <a:lstStyle/>
        <a:p>
          <a:r>
            <a:rPr lang="en-US" sz="1800" dirty="0"/>
            <a:t>If positive, laboratory for HBV, HCV, </a:t>
          </a:r>
          <a:r>
            <a:rPr lang="en-US" sz="1800" dirty="0" err="1"/>
            <a:t>Hb</a:t>
          </a:r>
          <a:r>
            <a:rPr lang="en-US" sz="1800" dirty="0"/>
            <a:t> and CD4</a:t>
          </a:r>
        </a:p>
      </dgm:t>
    </dgm:pt>
    <dgm:pt modelId="{7B3C0C86-A400-48A3-A68B-130966DCC49A}" type="parTrans" cxnId="{CE6EA165-CD89-4A31-A2DD-CCD9671FEC14}">
      <dgm:prSet/>
      <dgm:spPr/>
      <dgm:t>
        <a:bodyPr/>
        <a:lstStyle/>
        <a:p>
          <a:endParaRPr lang="en-US" sz="2000"/>
        </a:p>
      </dgm:t>
    </dgm:pt>
    <dgm:pt modelId="{5B4375A3-7757-4DB8-A9A2-7467B74EE8B3}" type="sibTrans" cxnId="{CE6EA165-CD89-4A31-A2DD-CCD9671FEC14}">
      <dgm:prSet/>
      <dgm:spPr/>
      <dgm:t>
        <a:bodyPr/>
        <a:lstStyle/>
        <a:p>
          <a:endParaRPr lang="en-US" sz="2000"/>
        </a:p>
      </dgm:t>
    </dgm:pt>
    <dgm:pt modelId="{300F7564-7187-4DBD-B080-A509766ADCAA}">
      <dgm:prSet custT="1"/>
      <dgm:spPr/>
      <dgm:t>
        <a:bodyPr/>
        <a:lstStyle/>
        <a:p>
          <a:r>
            <a:rPr lang="en-US" sz="1800" dirty="0"/>
            <a:t>First consultation/ Patient file is open</a:t>
          </a:r>
        </a:p>
      </dgm:t>
    </dgm:pt>
    <dgm:pt modelId="{BDE0EB15-B98F-4B59-BC5E-A5F13084ABC0}" type="parTrans" cxnId="{C6EC37D7-08B4-4BE2-A2DC-CF2DD9E48A5D}">
      <dgm:prSet/>
      <dgm:spPr/>
      <dgm:t>
        <a:bodyPr/>
        <a:lstStyle/>
        <a:p>
          <a:endParaRPr lang="en-US" sz="2000"/>
        </a:p>
      </dgm:t>
    </dgm:pt>
    <dgm:pt modelId="{FEFA578B-8349-40F1-9767-204844234DE8}" type="sibTrans" cxnId="{C6EC37D7-08B4-4BE2-A2DC-CF2DD9E48A5D}">
      <dgm:prSet/>
      <dgm:spPr/>
      <dgm:t>
        <a:bodyPr/>
        <a:lstStyle/>
        <a:p>
          <a:endParaRPr lang="en-US" sz="2000"/>
        </a:p>
      </dgm:t>
    </dgm:pt>
    <dgm:pt modelId="{730FBC1D-2329-445D-9FC2-96182661AB58}">
      <dgm:prSet custT="1"/>
      <dgm:spPr/>
      <dgm:t>
        <a:bodyPr/>
        <a:lstStyle/>
        <a:p>
          <a:r>
            <a:rPr lang="en-US" sz="1800" b="1" dirty="0"/>
            <a:t>Wait for ART initiation</a:t>
          </a:r>
        </a:p>
      </dgm:t>
    </dgm:pt>
    <dgm:pt modelId="{09F66342-01A0-4A1C-AF49-0E84E0C69CB9}" type="parTrans" cxnId="{925BE913-94EB-4018-BE54-CE4A458B6028}">
      <dgm:prSet/>
      <dgm:spPr/>
      <dgm:t>
        <a:bodyPr/>
        <a:lstStyle/>
        <a:p>
          <a:endParaRPr lang="en-US" sz="2000"/>
        </a:p>
      </dgm:t>
    </dgm:pt>
    <dgm:pt modelId="{905B21EC-398B-4094-B0B0-87A19DFA28D8}" type="sibTrans" cxnId="{925BE913-94EB-4018-BE54-CE4A458B6028}">
      <dgm:prSet/>
      <dgm:spPr/>
      <dgm:t>
        <a:bodyPr/>
        <a:lstStyle/>
        <a:p>
          <a:endParaRPr lang="en-US" sz="2000"/>
        </a:p>
      </dgm:t>
    </dgm:pt>
    <dgm:pt modelId="{4F64DF51-5D45-43BA-AD6C-10095567B638}">
      <dgm:prSet/>
      <dgm:spPr/>
      <dgm:t>
        <a:bodyPr/>
        <a:lstStyle/>
        <a:p>
          <a:r>
            <a:rPr lang="en-US" dirty="0"/>
            <a:t>Arrival at the Ped Clinic</a:t>
          </a:r>
        </a:p>
      </dgm:t>
    </dgm:pt>
    <dgm:pt modelId="{1523BE23-8293-477E-B9BF-64B6A7570272}" type="parTrans" cxnId="{CBC3A963-9F4E-476E-8071-FE65940293BF}">
      <dgm:prSet/>
      <dgm:spPr/>
      <dgm:t>
        <a:bodyPr/>
        <a:lstStyle/>
        <a:p>
          <a:endParaRPr lang="en-US"/>
        </a:p>
      </dgm:t>
    </dgm:pt>
    <dgm:pt modelId="{6F7C9C5D-761F-4B84-8476-A5398F2777A4}" type="sibTrans" cxnId="{CBC3A963-9F4E-476E-8071-FE65940293BF}">
      <dgm:prSet/>
      <dgm:spPr/>
      <dgm:t>
        <a:bodyPr/>
        <a:lstStyle/>
        <a:p>
          <a:endParaRPr lang="en-US"/>
        </a:p>
      </dgm:t>
    </dgm:pt>
    <dgm:pt modelId="{4C36A89F-5816-40B1-AFD9-31D6676C9C37}" type="pres">
      <dgm:prSet presAssocID="{42F5E32E-55C6-4CB9-A5FD-785D13274B36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E46C76F-2192-439D-A13F-525EE54CE040}" type="pres">
      <dgm:prSet presAssocID="{57FFF332-F72C-46BD-B35E-5C4C3BC919B1}" presName="chaos" presStyleCnt="0"/>
      <dgm:spPr/>
    </dgm:pt>
    <dgm:pt modelId="{7AF5D2B7-76A7-4A4B-8B99-C7D5F4EFC113}" type="pres">
      <dgm:prSet presAssocID="{57FFF332-F72C-46BD-B35E-5C4C3BC919B1}" presName="parTx1" presStyleLbl="revTx" presStyleIdx="0" presStyleCnt="5"/>
      <dgm:spPr/>
      <dgm:t>
        <a:bodyPr/>
        <a:lstStyle/>
        <a:p>
          <a:endParaRPr lang="en-US"/>
        </a:p>
      </dgm:t>
    </dgm:pt>
    <dgm:pt modelId="{49E8D5D8-1592-4BC0-9B8F-794302105D3D}" type="pres">
      <dgm:prSet presAssocID="{57FFF332-F72C-46BD-B35E-5C4C3BC919B1}" presName="c1" presStyleLbl="node1" presStyleIdx="0" presStyleCnt="19"/>
      <dgm:spPr/>
    </dgm:pt>
    <dgm:pt modelId="{C816C9E1-7598-4C46-AC43-DA8114729899}" type="pres">
      <dgm:prSet presAssocID="{57FFF332-F72C-46BD-B35E-5C4C3BC919B1}" presName="c2" presStyleLbl="node1" presStyleIdx="1" presStyleCnt="19"/>
      <dgm:spPr/>
    </dgm:pt>
    <dgm:pt modelId="{C2DA86A2-3275-41B4-A872-D803159436A6}" type="pres">
      <dgm:prSet presAssocID="{57FFF332-F72C-46BD-B35E-5C4C3BC919B1}" presName="c3" presStyleLbl="node1" presStyleIdx="2" presStyleCnt="19"/>
      <dgm:spPr/>
    </dgm:pt>
    <dgm:pt modelId="{F783C140-B0C5-4449-A025-5F8E3FE202CD}" type="pres">
      <dgm:prSet presAssocID="{57FFF332-F72C-46BD-B35E-5C4C3BC919B1}" presName="c4" presStyleLbl="node1" presStyleIdx="3" presStyleCnt="19"/>
      <dgm:spPr/>
    </dgm:pt>
    <dgm:pt modelId="{FFA647B4-A97F-4528-81CC-6C84A0B605F8}" type="pres">
      <dgm:prSet presAssocID="{57FFF332-F72C-46BD-B35E-5C4C3BC919B1}" presName="c5" presStyleLbl="node1" presStyleIdx="4" presStyleCnt="19"/>
      <dgm:spPr/>
    </dgm:pt>
    <dgm:pt modelId="{C04EEECD-8AB7-47E3-BC2A-ACCAC47DE42B}" type="pres">
      <dgm:prSet presAssocID="{57FFF332-F72C-46BD-B35E-5C4C3BC919B1}" presName="c6" presStyleLbl="node1" presStyleIdx="5" presStyleCnt="19"/>
      <dgm:spPr/>
    </dgm:pt>
    <dgm:pt modelId="{2DA6A06E-459C-447D-9DEA-B0958CB82364}" type="pres">
      <dgm:prSet presAssocID="{57FFF332-F72C-46BD-B35E-5C4C3BC919B1}" presName="c7" presStyleLbl="node1" presStyleIdx="6" presStyleCnt="19"/>
      <dgm:spPr/>
    </dgm:pt>
    <dgm:pt modelId="{CDFB9E09-AD2C-41E6-B426-36E1E39F7899}" type="pres">
      <dgm:prSet presAssocID="{57FFF332-F72C-46BD-B35E-5C4C3BC919B1}" presName="c8" presStyleLbl="node1" presStyleIdx="7" presStyleCnt="19"/>
      <dgm:spPr/>
    </dgm:pt>
    <dgm:pt modelId="{C3272876-AC8E-4DCC-B671-49BF6FA1AEDF}" type="pres">
      <dgm:prSet presAssocID="{57FFF332-F72C-46BD-B35E-5C4C3BC919B1}" presName="c9" presStyleLbl="node1" presStyleIdx="8" presStyleCnt="19"/>
      <dgm:spPr/>
    </dgm:pt>
    <dgm:pt modelId="{F2E6D45B-7422-4805-BCCA-B868B83A7A67}" type="pres">
      <dgm:prSet presAssocID="{57FFF332-F72C-46BD-B35E-5C4C3BC919B1}" presName="c10" presStyleLbl="node1" presStyleIdx="9" presStyleCnt="19"/>
      <dgm:spPr/>
    </dgm:pt>
    <dgm:pt modelId="{6018B656-9147-4758-9669-E548992CD829}" type="pres">
      <dgm:prSet presAssocID="{57FFF332-F72C-46BD-B35E-5C4C3BC919B1}" presName="c11" presStyleLbl="node1" presStyleIdx="10" presStyleCnt="19"/>
      <dgm:spPr/>
    </dgm:pt>
    <dgm:pt modelId="{39EF1A09-42BD-412B-BF93-FDB3E8A90EFD}" type="pres">
      <dgm:prSet presAssocID="{57FFF332-F72C-46BD-B35E-5C4C3BC919B1}" presName="c12" presStyleLbl="node1" presStyleIdx="11" presStyleCnt="19"/>
      <dgm:spPr/>
    </dgm:pt>
    <dgm:pt modelId="{5E10104F-7CE8-46D7-AF5A-50873DCFBF0A}" type="pres">
      <dgm:prSet presAssocID="{57FFF332-F72C-46BD-B35E-5C4C3BC919B1}" presName="c13" presStyleLbl="node1" presStyleIdx="12" presStyleCnt="19"/>
      <dgm:spPr/>
    </dgm:pt>
    <dgm:pt modelId="{499FDB7C-D0D9-4329-B6EC-4576DB197047}" type="pres">
      <dgm:prSet presAssocID="{57FFF332-F72C-46BD-B35E-5C4C3BC919B1}" presName="c14" presStyleLbl="node1" presStyleIdx="13" presStyleCnt="19"/>
      <dgm:spPr/>
    </dgm:pt>
    <dgm:pt modelId="{C519F125-8A85-4FD0-8BA4-40E0BABD5CF6}" type="pres">
      <dgm:prSet presAssocID="{57FFF332-F72C-46BD-B35E-5C4C3BC919B1}" presName="c15" presStyleLbl="node1" presStyleIdx="14" presStyleCnt="19"/>
      <dgm:spPr/>
    </dgm:pt>
    <dgm:pt modelId="{8B7E999E-EF14-4637-93AA-E8E7B11A20C1}" type="pres">
      <dgm:prSet presAssocID="{57FFF332-F72C-46BD-B35E-5C4C3BC919B1}" presName="c16" presStyleLbl="node1" presStyleIdx="15" presStyleCnt="19"/>
      <dgm:spPr/>
    </dgm:pt>
    <dgm:pt modelId="{3BA2070A-746C-4ECC-B7C9-18935B6F14BA}" type="pres">
      <dgm:prSet presAssocID="{57FFF332-F72C-46BD-B35E-5C4C3BC919B1}" presName="c17" presStyleLbl="node1" presStyleIdx="16" presStyleCnt="19"/>
      <dgm:spPr/>
    </dgm:pt>
    <dgm:pt modelId="{D9D9707E-FC7F-4BAA-BA65-2131096B171F}" type="pres">
      <dgm:prSet presAssocID="{57FFF332-F72C-46BD-B35E-5C4C3BC919B1}" presName="c18" presStyleLbl="node1" presStyleIdx="17" presStyleCnt="19"/>
      <dgm:spPr/>
    </dgm:pt>
    <dgm:pt modelId="{A6D4F787-5BC3-45C1-BFEC-2F761FD3849A}" type="pres">
      <dgm:prSet presAssocID="{323378EE-5EA0-4C5C-B1ED-1FE220C209D8}" presName="chevronComposite1" presStyleCnt="0"/>
      <dgm:spPr/>
    </dgm:pt>
    <dgm:pt modelId="{D4F505E5-E0C3-4BEE-B837-90DC07E1E867}" type="pres">
      <dgm:prSet presAssocID="{323378EE-5EA0-4C5C-B1ED-1FE220C209D8}" presName="chevron1" presStyleLbl="sibTrans2D1" presStyleIdx="0" presStyleCnt="5"/>
      <dgm:spPr/>
    </dgm:pt>
    <dgm:pt modelId="{808DA310-3DA5-435E-A47B-8035F9260AA7}" type="pres">
      <dgm:prSet presAssocID="{323378EE-5EA0-4C5C-B1ED-1FE220C209D8}" presName="spChevron1" presStyleCnt="0"/>
      <dgm:spPr/>
    </dgm:pt>
    <dgm:pt modelId="{1A522FEC-535D-4FD0-AF42-08F2AD8251D8}" type="pres">
      <dgm:prSet presAssocID="{4F64DF51-5D45-43BA-AD6C-10095567B638}" presName="middle" presStyleCnt="0"/>
      <dgm:spPr/>
    </dgm:pt>
    <dgm:pt modelId="{7166D874-58D2-4391-9C3C-082F685296C8}" type="pres">
      <dgm:prSet presAssocID="{4F64DF51-5D45-43BA-AD6C-10095567B638}" presName="parTxMid" presStyleLbl="revTx" presStyleIdx="1" presStyleCnt="5"/>
      <dgm:spPr/>
      <dgm:t>
        <a:bodyPr/>
        <a:lstStyle/>
        <a:p>
          <a:endParaRPr lang="en-US"/>
        </a:p>
      </dgm:t>
    </dgm:pt>
    <dgm:pt modelId="{018A99D6-7228-4E90-A442-5C3712AA49DA}" type="pres">
      <dgm:prSet presAssocID="{4F64DF51-5D45-43BA-AD6C-10095567B638}" presName="spMid" presStyleCnt="0"/>
      <dgm:spPr/>
    </dgm:pt>
    <dgm:pt modelId="{A8667FBC-50FE-4AA2-AA93-FADB4E5353EC}" type="pres">
      <dgm:prSet presAssocID="{6F7C9C5D-761F-4B84-8476-A5398F2777A4}" presName="chevronComposite1" presStyleCnt="0"/>
      <dgm:spPr/>
    </dgm:pt>
    <dgm:pt modelId="{5EBCF63E-58BF-4F6C-84B6-7AE69D2091A6}" type="pres">
      <dgm:prSet presAssocID="{6F7C9C5D-761F-4B84-8476-A5398F2777A4}" presName="chevron1" presStyleLbl="sibTrans2D1" presStyleIdx="1" presStyleCnt="5"/>
      <dgm:spPr/>
    </dgm:pt>
    <dgm:pt modelId="{3A99BB20-6460-477A-AB63-BDF6CF25BDA6}" type="pres">
      <dgm:prSet presAssocID="{6F7C9C5D-761F-4B84-8476-A5398F2777A4}" presName="spChevron1" presStyleCnt="0"/>
      <dgm:spPr/>
    </dgm:pt>
    <dgm:pt modelId="{C68BB986-159B-4D74-8221-EE029861BBED}" type="pres">
      <dgm:prSet presAssocID="{700B532D-97F9-49AA-8BD4-6A196A15F3D1}" presName="middle" presStyleCnt="0"/>
      <dgm:spPr/>
    </dgm:pt>
    <dgm:pt modelId="{EBD363E9-76C5-40DB-ABDA-C665457666A2}" type="pres">
      <dgm:prSet presAssocID="{700B532D-97F9-49AA-8BD4-6A196A15F3D1}" presName="parTxMid" presStyleLbl="revTx" presStyleIdx="2" presStyleCnt="5"/>
      <dgm:spPr/>
      <dgm:t>
        <a:bodyPr/>
        <a:lstStyle/>
        <a:p>
          <a:endParaRPr lang="en-US"/>
        </a:p>
      </dgm:t>
    </dgm:pt>
    <dgm:pt modelId="{63795AA5-4AD7-42F5-A372-23F2F45FF32F}" type="pres">
      <dgm:prSet presAssocID="{700B532D-97F9-49AA-8BD4-6A196A15F3D1}" presName="spMid" presStyleCnt="0"/>
      <dgm:spPr/>
    </dgm:pt>
    <dgm:pt modelId="{7BE42DBE-B7B9-4F12-9961-5F79090629A4}" type="pres">
      <dgm:prSet presAssocID="{EE10C51D-92D4-4C12-A7C0-14B79B0A24E0}" presName="chevronComposite1" presStyleCnt="0"/>
      <dgm:spPr/>
    </dgm:pt>
    <dgm:pt modelId="{64B84A79-35B9-4D7A-9D93-261871323790}" type="pres">
      <dgm:prSet presAssocID="{EE10C51D-92D4-4C12-A7C0-14B79B0A24E0}" presName="chevron1" presStyleLbl="sibTrans2D1" presStyleIdx="2" presStyleCnt="5"/>
      <dgm:spPr/>
    </dgm:pt>
    <dgm:pt modelId="{4A51B103-9F00-41D9-B5A4-3F834078818B}" type="pres">
      <dgm:prSet presAssocID="{EE10C51D-92D4-4C12-A7C0-14B79B0A24E0}" presName="spChevron1" presStyleCnt="0"/>
      <dgm:spPr/>
    </dgm:pt>
    <dgm:pt modelId="{49152457-1179-4EAC-9894-B6923680AA39}" type="pres">
      <dgm:prSet presAssocID="{79D3D8CF-BC78-4AE3-B094-D0DF89463481}" presName="middle" presStyleCnt="0"/>
      <dgm:spPr/>
    </dgm:pt>
    <dgm:pt modelId="{35D6F899-B82C-4E12-8721-C5F827257276}" type="pres">
      <dgm:prSet presAssocID="{79D3D8CF-BC78-4AE3-B094-D0DF89463481}" presName="parTxMid" presStyleLbl="revTx" presStyleIdx="3" presStyleCnt="5"/>
      <dgm:spPr/>
      <dgm:t>
        <a:bodyPr/>
        <a:lstStyle/>
        <a:p>
          <a:endParaRPr lang="en-US"/>
        </a:p>
      </dgm:t>
    </dgm:pt>
    <dgm:pt modelId="{2C6FD471-A03C-4F38-AE56-252FC8C7863D}" type="pres">
      <dgm:prSet presAssocID="{79D3D8CF-BC78-4AE3-B094-D0DF89463481}" presName="spMid" presStyleCnt="0"/>
      <dgm:spPr/>
    </dgm:pt>
    <dgm:pt modelId="{BA69EDB8-A631-4F52-B348-F3463F7F2FC9}" type="pres">
      <dgm:prSet presAssocID="{5B4375A3-7757-4DB8-A9A2-7467B74EE8B3}" presName="chevronComposite1" presStyleCnt="0"/>
      <dgm:spPr/>
    </dgm:pt>
    <dgm:pt modelId="{2193AC61-A802-4C93-B979-5EF69E02AB84}" type="pres">
      <dgm:prSet presAssocID="{5B4375A3-7757-4DB8-A9A2-7467B74EE8B3}" presName="chevron1" presStyleLbl="sibTrans2D1" presStyleIdx="3" presStyleCnt="5"/>
      <dgm:spPr/>
    </dgm:pt>
    <dgm:pt modelId="{2737D9FE-2284-4157-ACBE-E7F5D269317D}" type="pres">
      <dgm:prSet presAssocID="{5B4375A3-7757-4DB8-A9A2-7467B74EE8B3}" presName="spChevron1" presStyleCnt="0"/>
      <dgm:spPr/>
    </dgm:pt>
    <dgm:pt modelId="{623387F9-C375-46B7-83CF-509F5DF26D9A}" type="pres">
      <dgm:prSet presAssocID="{300F7564-7187-4DBD-B080-A509766ADCAA}" presName="middle" presStyleCnt="0"/>
      <dgm:spPr/>
    </dgm:pt>
    <dgm:pt modelId="{61FAF94B-670B-4EAD-9AC9-23C159F64499}" type="pres">
      <dgm:prSet presAssocID="{300F7564-7187-4DBD-B080-A509766ADCAA}" presName="parTxMid" presStyleLbl="revTx" presStyleIdx="4" presStyleCnt="5"/>
      <dgm:spPr/>
      <dgm:t>
        <a:bodyPr/>
        <a:lstStyle/>
        <a:p>
          <a:endParaRPr lang="en-US"/>
        </a:p>
      </dgm:t>
    </dgm:pt>
    <dgm:pt modelId="{4C225618-D3B4-4D9F-8892-FF067ADB5EEA}" type="pres">
      <dgm:prSet presAssocID="{300F7564-7187-4DBD-B080-A509766ADCAA}" presName="spMid" presStyleCnt="0"/>
      <dgm:spPr/>
    </dgm:pt>
    <dgm:pt modelId="{A4A25F35-2E84-4CAB-85A6-EA0F13F6F021}" type="pres">
      <dgm:prSet presAssocID="{FEFA578B-8349-40F1-9767-204844234DE8}" presName="chevronComposite1" presStyleCnt="0"/>
      <dgm:spPr/>
    </dgm:pt>
    <dgm:pt modelId="{17C5ACE7-3DF9-4D64-A220-84FC55EB61F2}" type="pres">
      <dgm:prSet presAssocID="{FEFA578B-8349-40F1-9767-204844234DE8}" presName="chevron1" presStyleLbl="sibTrans2D1" presStyleIdx="4" presStyleCnt="5"/>
      <dgm:spPr/>
    </dgm:pt>
    <dgm:pt modelId="{2949EF23-B2EA-4C8F-B908-6A821A9DD5C0}" type="pres">
      <dgm:prSet presAssocID="{FEFA578B-8349-40F1-9767-204844234DE8}" presName="spChevron1" presStyleCnt="0"/>
      <dgm:spPr/>
    </dgm:pt>
    <dgm:pt modelId="{25D69E50-4B85-4A96-96D5-A2F802FEE218}" type="pres">
      <dgm:prSet presAssocID="{730FBC1D-2329-445D-9FC2-96182661AB58}" presName="last" presStyleCnt="0"/>
      <dgm:spPr/>
    </dgm:pt>
    <dgm:pt modelId="{D66CA618-DC75-44CF-A79C-18719593C62B}" type="pres">
      <dgm:prSet presAssocID="{730FBC1D-2329-445D-9FC2-96182661AB58}" presName="circleTx" presStyleLbl="node1" presStyleIdx="18" presStyleCnt="19" custScaleX="118993" custScaleY="97728"/>
      <dgm:spPr/>
      <dgm:t>
        <a:bodyPr/>
        <a:lstStyle/>
        <a:p>
          <a:endParaRPr lang="en-US"/>
        </a:p>
      </dgm:t>
    </dgm:pt>
    <dgm:pt modelId="{B2D9E470-A05B-48CF-BBA8-1B85AC38A90A}" type="pres">
      <dgm:prSet presAssocID="{730FBC1D-2329-445D-9FC2-96182661AB58}" presName="spN" presStyleCnt="0"/>
      <dgm:spPr/>
    </dgm:pt>
  </dgm:ptLst>
  <dgm:cxnLst>
    <dgm:cxn modelId="{CBC3A963-9F4E-476E-8071-FE65940293BF}" srcId="{42F5E32E-55C6-4CB9-A5FD-785D13274B36}" destId="{4F64DF51-5D45-43BA-AD6C-10095567B638}" srcOrd="1" destOrd="0" parTransId="{1523BE23-8293-477E-B9BF-64B6A7570272}" sibTransId="{6F7C9C5D-761F-4B84-8476-A5398F2777A4}"/>
    <dgm:cxn modelId="{CE6EA165-CD89-4A31-A2DD-CCD9671FEC14}" srcId="{42F5E32E-55C6-4CB9-A5FD-785D13274B36}" destId="{79D3D8CF-BC78-4AE3-B094-D0DF89463481}" srcOrd="3" destOrd="0" parTransId="{7B3C0C86-A400-48A3-A68B-130966DCC49A}" sibTransId="{5B4375A3-7757-4DB8-A9A2-7467B74EE8B3}"/>
    <dgm:cxn modelId="{4B8C276D-2F85-42B2-94A8-0BBE4BC1B5E0}" type="presOf" srcId="{300F7564-7187-4DBD-B080-A509766ADCAA}" destId="{61FAF94B-670B-4EAD-9AC9-23C159F64499}" srcOrd="0" destOrd="0" presId="urn:microsoft.com/office/officeart/2009/3/layout/RandomtoResultProcess"/>
    <dgm:cxn modelId="{925BE913-94EB-4018-BE54-CE4A458B6028}" srcId="{42F5E32E-55C6-4CB9-A5FD-785D13274B36}" destId="{730FBC1D-2329-445D-9FC2-96182661AB58}" srcOrd="5" destOrd="0" parTransId="{09F66342-01A0-4A1C-AF49-0E84E0C69CB9}" sibTransId="{905B21EC-398B-4094-B0B0-87A19DFA28D8}"/>
    <dgm:cxn modelId="{C6EC37D7-08B4-4BE2-A2DC-CF2DD9E48A5D}" srcId="{42F5E32E-55C6-4CB9-A5FD-785D13274B36}" destId="{300F7564-7187-4DBD-B080-A509766ADCAA}" srcOrd="4" destOrd="0" parTransId="{BDE0EB15-B98F-4B59-BC5E-A5F13084ABC0}" sibTransId="{FEFA578B-8349-40F1-9767-204844234DE8}"/>
    <dgm:cxn modelId="{A00E6040-EE48-4641-A477-F5D5CC82CDB0}" srcId="{42F5E32E-55C6-4CB9-A5FD-785D13274B36}" destId="{700B532D-97F9-49AA-8BD4-6A196A15F3D1}" srcOrd="2" destOrd="0" parTransId="{CEA66DA1-BEFE-43CF-A452-8F7224FC8061}" sibTransId="{EE10C51D-92D4-4C12-A7C0-14B79B0A24E0}"/>
    <dgm:cxn modelId="{11CDFDA0-4D3C-478E-B407-6267A151800F}" type="presOf" srcId="{730FBC1D-2329-445D-9FC2-96182661AB58}" destId="{D66CA618-DC75-44CF-A79C-18719593C62B}" srcOrd="0" destOrd="0" presId="urn:microsoft.com/office/officeart/2009/3/layout/RandomtoResultProcess"/>
    <dgm:cxn modelId="{D252B12E-0ACB-4202-9B71-48724EA48C53}" type="presOf" srcId="{79D3D8CF-BC78-4AE3-B094-D0DF89463481}" destId="{35D6F899-B82C-4E12-8721-C5F827257276}" srcOrd="0" destOrd="0" presId="urn:microsoft.com/office/officeart/2009/3/layout/RandomtoResultProcess"/>
    <dgm:cxn modelId="{FEC06C69-6F1E-47BF-8683-1A2B815CADD9}" type="presOf" srcId="{700B532D-97F9-49AA-8BD4-6A196A15F3D1}" destId="{EBD363E9-76C5-40DB-ABDA-C665457666A2}" srcOrd="0" destOrd="0" presId="urn:microsoft.com/office/officeart/2009/3/layout/RandomtoResultProcess"/>
    <dgm:cxn modelId="{1D78B0F9-1E63-4E74-B36C-A6A33D91EEA0}" srcId="{42F5E32E-55C6-4CB9-A5FD-785D13274B36}" destId="{57FFF332-F72C-46BD-B35E-5C4C3BC919B1}" srcOrd="0" destOrd="0" parTransId="{9C278B90-41A5-497C-B46C-FB398A14B639}" sibTransId="{323378EE-5EA0-4C5C-B1ED-1FE220C209D8}"/>
    <dgm:cxn modelId="{42F4B7C4-2FA7-4BE8-8C13-D8517275A324}" type="presOf" srcId="{4F64DF51-5D45-43BA-AD6C-10095567B638}" destId="{7166D874-58D2-4391-9C3C-082F685296C8}" srcOrd="0" destOrd="0" presId="urn:microsoft.com/office/officeart/2009/3/layout/RandomtoResultProcess"/>
    <dgm:cxn modelId="{7D888A6C-44E1-44D9-A5A4-447A6F0C47C8}" type="presOf" srcId="{57FFF332-F72C-46BD-B35E-5C4C3BC919B1}" destId="{7AF5D2B7-76A7-4A4B-8B99-C7D5F4EFC113}" srcOrd="0" destOrd="0" presId="urn:microsoft.com/office/officeart/2009/3/layout/RandomtoResultProcess"/>
    <dgm:cxn modelId="{2A3E6CA1-1013-4B4D-A236-705AB0EC9AB1}" type="presOf" srcId="{42F5E32E-55C6-4CB9-A5FD-785D13274B36}" destId="{4C36A89F-5816-40B1-AFD9-31D6676C9C37}" srcOrd="0" destOrd="0" presId="urn:microsoft.com/office/officeart/2009/3/layout/RandomtoResultProcess"/>
    <dgm:cxn modelId="{903CC638-4D70-40B4-8531-C145B5AABC80}" type="presParOf" srcId="{4C36A89F-5816-40B1-AFD9-31D6676C9C37}" destId="{EE46C76F-2192-439D-A13F-525EE54CE040}" srcOrd="0" destOrd="0" presId="urn:microsoft.com/office/officeart/2009/3/layout/RandomtoResultProcess"/>
    <dgm:cxn modelId="{69C132A2-24E1-4B35-9824-82F27F2D70BF}" type="presParOf" srcId="{EE46C76F-2192-439D-A13F-525EE54CE040}" destId="{7AF5D2B7-76A7-4A4B-8B99-C7D5F4EFC113}" srcOrd="0" destOrd="0" presId="urn:microsoft.com/office/officeart/2009/3/layout/RandomtoResultProcess"/>
    <dgm:cxn modelId="{53BCE82E-95AA-4124-B397-2FA767615461}" type="presParOf" srcId="{EE46C76F-2192-439D-A13F-525EE54CE040}" destId="{49E8D5D8-1592-4BC0-9B8F-794302105D3D}" srcOrd="1" destOrd="0" presId="urn:microsoft.com/office/officeart/2009/3/layout/RandomtoResultProcess"/>
    <dgm:cxn modelId="{02AFE1EC-4E32-44B1-8A78-8C5B6D875702}" type="presParOf" srcId="{EE46C76F-2192-439D-A13F-525EE54CE040}" destId="{C816C9E1-7598-4C46-AC43-DA8114729899}" srcOrd="2" destOrd="0" presId="urn:microsoft.com/office/officeart/2009/3/layout/RandomtoResultProcess"/>
    <dgm:cxn modelId="{A5392EC7-E876-4513-88FF-B80F86647CAD}" type="presParOf" srcId="{EE46C76F-2192-439D-A13F-525EE54CE040}" destId="{C2DA86A2-3275-41B4-A872-D803159436A6}" srcOrd="3" destOrd="0" presId="urn:microsoft.com/office/officeart/2009/3/layout/RandomtoResultProcess"/>
    <dgm:cxn modelId="{DE8E1D60-49D2-4573-A190-55A48A01C5FD}" type="presParOf" srcId="{EE46C76F-2192-439D-A13F-525EE54CE040}" destId="{F783C140-B0C5-4449-A025-5F8E3FE202CD}" srcOrd="4" destOrd="0" presId="urn:microsoft.com/office/officeart/2009/3/layout/RandomtoResultProcess"/>
    <dgm:cxn modelId="{9A58C442-0770-4727-B671-838FAC108260}" type="presParOf" srcId="{EE46C76F-2192-439D-A13F-525EE54CE040}" destId="{FFA647B4-A97F-4528-81CC-6C84A0B605F8}" srcOrd="5" destOrd="0" presId="urn:microsoft.com/office/officeart/2009/3/layout/RandomtoResultProcess"/>
    <dgm:cxn modelId="{BFDD046A-37A5-4DF4-9FC7-A736E5051D84}" type="presParOf" srcId="{EE46C76F-2192-439D-A13F-525EE54CE040}" destId="{C04EEECD-8AB7-47E3-BC2A-ACCAC47DE42B}" srcOrd="6" destOrd="0" presId="urn:microsoft.com/office/officeart/2009/3/layout/RandomtoResultProcess"/>
    <dgm:cxn modelId="{F61ED59D-011D-42C0-80D1-D12E1E744787}" type="presParOf" srcId="{EE46C76F-2192-439D-A13F-525EE54CE040}" destId="{2DA6A06E-459C-447D-9DEA-B0958CB82364}" srcOrd="7" destOrd="0" presId="urn:microsoft.com/office/officeart/2009/3/layout/RandomtoResultProcess"/>
    <dgm:cxn modelId="{B34B779D-7544-42C5-B42A-4ADF60C4F03F}" type="presParOf" srcId="{EE46C76F-2192-439D-A13F-525EE54CE040}" destId="{CDFB9E09-AD2C-41E6-B426-36E1E39F7899}" srcOrd="8" destOrd="0" presId="urn:microsoft.com/office/officeart/2009/3/layout/RandomtoResultProcess"/>
    <dgm:cxn modelId="{983729B5-330F-4876-9A95-9A23668E57BF}" type="presParOf" srcId="{EE46C76F-2192-439D-A13F-525EE54CE040}" destId="{C3272876-AC8E-4DCC-B671-49BF6FA1AEDF}" srcOrd="9" destOrd="0" presId="urn:microsoft.com/office/officeart/2009/3/layout/RandomtoResultProcess"/>
    <dgm:cxn modelId="{9A59F478-89A3-4237-B825-09FF2807DC59}" type="presParOf" srcId="{EE46C76F-2192-439D-A13F-525EE54CE040}" destId="{F2E6D45B-7422-4805-BCCA-B868B83A7A67}" srcOrd="10" destOrd="0" presId="urn:microsoft.com/office/officeart/2009/3/layout/RandomtoResultProcess"/>
    <dgm:cxn modelId="{367C0083-B493-4D5F-9C1A-449157D9A33F}" type="presParOf" srcId="{EE46C76F-2192-439D-A13F-525EE54CE040}" destId="{6018B656-9147-4758-9669-E548992CD829}" srcOrd="11" destOrd="0" presId="urn:microsoft.com/office/officeart/2009/3/layout/RandomtoResultProcess"/>
    <dgm:cxn modelId="{E457FD70-4A0C-4C44-9294-3083BFCCFDBE}" type="presParOf" srcId="{EE46C76F-2192-439D-A13F-525EE54CE040}" destId="{39EF1A09-42BD-412B-BF93-FDB3E8A90EFD}" srcOrd="12" destOrd="0" presId="urn:microsoft.com/office/officeart/2009/3/layout/RandomtoResultProcess"/>
    <dgm:cxn modelId="{555102F2-9153-4278-9549-F8F9835F696C}" type="presParOf" srcId="{EE46C76F-2192-439D-A13F-525EE54CE040}" destId="{5E10104F-7CE8-46D7-AF5A-50873DCFBF0A}" srcOrd="13" destOrd="0" presId="urn:microsoft.com/office/officeart/2009/3/layout/RandomtoResultProcess"/>
    <dgm:cxn modelId="{400257DA-AA11-41B0-ABA7-5B7F40DE2A2F}" type="presParOf" srcId="{EE46C76F-2192-439D-A13F-525EE54CE040}" destId="{499FDB7C-D0D9-4329-B6EC-4576DB197047}" srcOrd="14" destOrd="0" presId="urn:microsoft.com/office/officeart/2009/3/layout/RandomtoResultProcess"/>
    <dgm:cxn modelId="{1F0DB068-9DB4-4E9B-8860-D043D533EB0D}" type="presParOf" srcId="{EE46C76F-2192-439D-A13F-525EE54CE040}" destId="{C519F125-8A85-4FD0-8BA4-40E0BABD5CF6}" srcOrd="15" destOrd="0" presId="urn:microsoft.com/office/officeart/2009/3/layout/RandomtoResultProcess"/>
    <dgm:cxn modelId="{392CB249-D695-4961-AA7F-AD67FDAC6623}" type="presParOf" srcId="{EE46C76F-2192-439D-A13F-525EE54CE040}" destId="{8B7E999E-EF14-4637-93AA-E8E7B11A20C1}" srcOrd="16" destOrd="0" presId="urn:microsoft.com/office/officeart/2009/3/layout/RandomtoResultProcess"/>
    <dgm:cxn modelId="{5EA67425-C1A1-4F4A-B0C9-72E7050176B0}" type="presParOf" srcId="{EE46C76F-2192-439D-A13F-525EE54CE040}" destId="{3BA2070A-746C-4ECC-B7C9-18935B6F14BA}" srcOrd="17" destOrd="0" presId="urn:microsoft.com/office/officeart/2009/3/layout/RandomtoResultProcess"/>
    <dgm:cxn modelId="{6A4A4DDD-D373-42AC-8646-8C2F17D799B1}" type="presParOf" srcId="{EE46C76F-2192-439D-A13F-525EE54CE040}" destId="{D9D9707E-FC7F-4BAA-BA65-2131096B171F}" srcOrd="18" destOrd="0" presId="urn:microsoft.com/office/officeart/2009/3/layout/RandomtoResultProcess"/>
    <dgm:cxn modelId="{A7359F1E-8925-45BD-9D96-927F01003347}" type="presParOf" srcId="{4C36A89F-5816-40B1-AFD9-31D6676C9C37}" destId="{A6D4F787-5BC3-45C1-BFEC-2F761FD3849A}" srcOrd="1" destOrd="0" presId="urn:microsoft.com/office/officeart/2009/3/layout/RandomtoResultProcess"/>
    <dgm:cxn modelId="{0C3A0A64-DC9F-467D-A9D7-F8BBE53672D6}" type="presParOf" srcId="{A6D4F787-5BC3-45C1-BFEC-2F761FD3849A}" destId="{D4F505E5-E0C3-4BEE-B837-90DC07E1E867}" srcOrd="0" destOrd="0" presId="urn:microsoft.com/office/officeart/2009/3/layout/RandomtoResultProcess"/>
    <dgm:cxn modelId="{2DD0FB69-9069-4CD0-9242-45E4723E49E2}" type="presParOf" srcId="{A6D4F787-5BC3-45C1-BFEC-2F761FD3849A}" destId="{808DA310-3DA5-435E-A47B-8035F9260AA7}" srcOrd="1" destOrd="0" presId="urn:microsoft.com/office/officeart/2009/3/layout/RandomtoResultProcess"/>
    <dgm:cxn modelId="{73996228-E86A-4297-8FE5-B2A287AA1AAF}" type="presParOf" srcId="{4C36A89F-5816-40B1-AFD9-31D6676C9C37}" destId="{1A522FEC-535D-4FD0-AF42-08F2AD8251D8}" srcOrd="2" destOrd="0" presId="urn:microsoft.com/office/officeart/2009/3/layout/RandomtoResultProcess"/>
    <dgm:cxn modelId="{1E38560E-34C5-4954-928F-E837B9CEE153}" type="presParOf" srcId="{1A522FEC-535D-4FD0-AF42-08F2AD8251D8}" destId="{7166D874-58D2-4391-9C3C-082F685296C8}" srcOrd="0" destOrd="0" presId="urn:microsoft.com/office/officeart/2009/3/layout/RandomtoResultProcess"/>
    <dgm:cxn modelId="{F672CE49-F0EA-450A-8820-1BA586411C24}" type="presParOf" srcId="{1A522FEC-535D-4FD0-AF42-08F2AD8251D8}" destId="{018A99D6-7228-4E90-A442-5C3712AA49DA}" srcOrd="1" destOrd="0" presId="urn:microsoft.com/office/officeart/2009/3/layout/RandomtoResultProcess"/>
    <dgm:cxn modelId="{3BC2F76B-2AC7-4116-8D72-E2D2AB92B620}" type="presParOf" srcId="{4C36A89F-5816-40B1-AFD9-31D6676C9C37}" destId="{A8667FBC-50FE-4AA2-AA93-FADB4E5353EC}" srcOrd="3" destOrd="0" presId="urn:microsoft.com/office/officeart/2009/3/layout/RandomtoResultProcess"/>
    <dgm:cxn modelId="{B5D15DFA-96F4-48D5-BB32-EFDE79E408C6}" type="presParOf" srcId="{A8667FBC-50FE-4AA2-AA93-FADB4E5353EC}" destId="{5EBCF63E-58BF-4F6C-84B6-7AE69D2091A6}" srcOrd="0" destOrd="0" presId="urn:microsoft.com/office/officeart/2009/3/layout/RandomtoResultProcess"/>
    <dgm:cxn modelId="{AC345BE0-4570-4C81-82A0-90DF0CA11EC5}" type="presParOf" srcId="{A8667FBC-50FE-4AA2-AA93-FADB4E5353EC}" destId="{3A99BB20-6460-477A-AB63-BDF6CF25BDA6}" srcOrd="1" destOrd="0" presId="urn:microsoft.com/office/officeart/2009/3/layout/RandomtoResultProcess"/>
    <dgm:cxn modelId="{7C6756E1-D3F0-425E-B0F5-5E1B2CA66029}" type="presParOf" srcId="{4C36A89F-5816-40B1-AFD9-31D6676C9C37}" destId="{C68BB986-159B-4D74-8221-EE029861BBED}" srcOrd="4" destOrd="0" presId="urn:microsoft.com/office/officeart/2009/3/layout/RandomtoResultProcess"/>
    <dgm:cxn modelId="{9C6954CB-2136-461E-8C77-CD11F4CB7272}" type="presParOf" srcId="{C68BB986-159B-4D74-8221-EE029861BBED}" destId="{EBD363E9-76C5-40DB-ABDA-C665457666A2}" srcOrd="0" destOrd="0" presId="urn:microsoft.com/office/officeart/2009/3/layout/RandomtoResultProcess"/>
    <dgm:cxn modelId="{096BC1EC-E96C-479B-B7A9-1FABD2548D20}" type="presParOf" srcId="{C68BB986-159B-4D74-8221-EE029861BBED}" destId="{63795AA5-4AD7-42F5-A372-23F2F45FF32F}" srcOrd="1" destOrd="0" presId="urn:microsoft.com/office/officeart/2009/3/layout/RandomtoResultProcess"/>
    <dgm:cxn modelId="{510A78F4-F8A5-43F4-9BDB-12447537908F}" type="presParOf" srcId="{4C36A89F-5816-40B1-AFD9-31D6676C9C37}" destId="{7BE42DBE-B7B9-4F12-9961-5F79090629A4}" srcOrd="5" destOrd="0" presId="urn:microsoft.com/office/officeart/2009/3/layout/RandomtoResultProcess"/>
    <dgm:cxn modelId="{2366A33D-BE1D-4E75-9910-D4F7967F5CD9}" type="presParOf" srcId="{7BE42DBE-B7B9-4F12-9961-5F79090629A4}" destId="{64B84A79-35B9-4D7A-9D93-261871323790}" srcOrd="0" destOrd="0" presId="urn:microsoft.com/office/officeart/2009/3/layout/RandomtoResultProcess"/>
    <dgm:cxn modelId="{F4C65BF6-2A26-4FF1-81F8-440B335210AD}" type="presParOf" srcId="{7BE42DBE-B7B9-4F12-9961-5F79090629A4}" destId="{4A51B103-9F00-41D9-B5A4-3F834078818B}" srcOrd="1" destOrd="0" presId="urn:microsoft.com/office/officeart/2009/3/layout/RandomtoResultProcess"/>
    <dgm:cxn modelId="{E4FEAFF9-D683-4E0C-A6C9-B3D166542799}" type="presParOf" srcId="{4C36A89F-5816-40B1-AFD9-31D6676C9C37}" destId="{49152457-1179-4EAC-9894-B6923680AA39}" srcOrd="6" destOrd="0" presId="urn:microsoft.com/office/officeart/2009/3/layout/RandomtoResultProcess"/>
    <dgm:cxn modelId="{C314E54F-90B9-49C2-A25C-1BBCEC97963D}" type="presParOf" srcId="{49152457-1179-4EAC-9894-B6923680AA39}" destId="{35D6F899-B82C-4E12-8721-C5F827257276}" srcOrd="0" destOrd="0" presId="urn:microsoft.com/office/officeart/2009/3/layout/RandomtoResultProcess"/>
    <dgm:cxn modelId="{2E11966D-F060-4442-8855-C5E63FFEC51F}" type="presParOf" srcId="{49152457-1179-4EAC-9894-B6923680AA39}" destId="{2C6FD471-A03C-4F38-AE56-252FC8C7863D}" srcOrd="1" destOrd="0" presId="urn:microsoft.com/office/officeart/2009/3/layout/RandomtoResultProcess"/>
    <dgm:cxn modelId="{465DE94E-E79B-4A5B-A8A3-C21787D37CE9}" type="presParOf" srcId="{4C36A89F-5816-40B1-AFD9-31D6676C9C37}" destId="{BA69EDB8-A631-4F52-B348-F3463F7F2FC9}" srcOrd="7" destOrd="0" presId="urn:microsoft.com/office/officeart/2009/3/layout/RandomtoResultProcess"/>
    <dgm:cxn modelId="{9BD06527-DDFC-4A04-B8B0-D6DE096A164C}" type="presParOf" srcId="{BA69EDB8-A631-4F52-B348-F3463F7F2FC9}" destId="{2193AC61-A802-4C93-B979-5EF69E02AB84}" srcOrd="0" destOrd="0" presId="urn:microsoft.com/office/officeart/2009/3/layout/RandomtoResultProcess"/>
    <dgm:cxn modelId="{3484EB3C-B53B-44C7-A1D3-627802B31168}" type="presParOf" srcId="{BA69EDB8-A631-4F52-B348-F3463F7F2FC9}" destId="{2737D9FE-2284-4157-ACBE-E7F5D269317D}" srcOrd="1" destOrd="0" presId="urn:microsoft.com/office/officeart/2009/3/layout/RandomtoResultProcess"/>
    <dgm:cxn modelId="{D8397450-EF5A-46F1-A268-665CDEBCF5C2}" type="presParOf" srcId="{4C36A89F-5816-40B1-AFD9-31D6676C9C37}" destId="{623387F9-C375-46B7-83CF-509F5DF26D9A}" srcOrd="8" destOrd="0" presId="urn:microsoft.com/office/officeart/2009/3/layout/RandomtoResultProcess"/>
    <dgm:cxn modelId="{DF0FA132-0BC4-4EB7-A8FA-B83781205A3A}" type="presParOf" srcId="{623387F9-C375-46B7-83CF-509F5DF26D9A}" destId="{61FAF94B-670B-4EAD-9AC9-23C159F64499}" srcOrd="0" destOrd="0" presId="urn:microsoft.com/office/officeart/2009/3/layout/RandomtoResultProcess"/>
    <dgm:cxn modelId="{399AFD49-122B-4B54-9018-5C1F4EA82501}" type="presParOf" srcId="{623387F9-C375-46B7-83CF-509F5DF26D9A}" destId="{4C225618-D3B4-4D9F-8892-FF067ADB5EEA}" srcOrd="1" destOrd="0" presId="urn:microsoft.com/office/officeart/2009/3/layout/RandomtoResultProcess"/>
    <dgm:cxn modelId="{6C622A07-5008-4F5F-B32C-3A174DCE11AF}" type="presParOf" srcId="{4C36A89F-5816-40B1-AFD9-31D6676C9C37}" destId="{A4A25F35-2E84-4CAB-85A6-EA0F13F6F021}" srcOrd="9" destOrd="0" presId="urn:microsoft.com/office/officeart/2009/3/layout/RandomtoResultProcess"/>
    <dgm:cxn modelId="{ADA08038-0914-4A32-908C-B580A96E3FF1}" type="presParOf" srcId="{A4A25F35-2E84-4CAB-85A6-EA0F13F6F021}" destId="{17C5ACE7-3DF9-4D64-A220-84FC55EB61F2}" srcOrd="0" destOrd="0" presId="urn:microsoft.com/office/officeart/2009/3/layout/RandomtoResultProcess"/>
    <dgm:cxn modelId="{9914FCF5-45D8-45AD-8AD5-70FDED614956}" type="presParOf" srcId="{A4A25F35-2E84-4CAB-85A6-EA0F13F6F021}" destId="{2949EF23-B2EA-4C8F-B908-6A821A9DD5C0}" srcOrd="1" destOrd="0" presId="urn:microsoft.com/office/officeart/2009/3/layout/RandomtoResultProcess"/>
    <dgm:cxn modelId="{68F85223-3F0C-4010-98B4-3BD26C4BF044}" type="presParOf" srcId="{4C36A89F-5816-40B1-AFD9-31D6676C9C37}" destId="{25D69E50-4B85-4A96-96D5-A2F802FEE218}" srcOrd="10" destOrd="0" presId="urn:microsoft.com/office/officeart/2009/3/layout/RandomtoResultProcess"/>
    <dgm:cxn modelId="{DD66B000-5752-4EE2-8F5A-2B862FEFD367}" type="presParOf" srcId="{25D69E50-4B85-4A96-96D5-A2F802FEE218}" destId="{D66CA618-DC75-44CF-A79C-18719593C62B}" srcOrd="0" destOrd="0" presId="urn:microsoft.com/office/officeart/2009/3/layout/RandomtoResultProcess"/>
    <dgm:cxn modelId="{3F8C9163-2FFC-400F-91FE-1232861F2C97}" type="presParOf" srcId="{25D69E50-4B85-4A96-96D5-A2F802FEE218}" destId="{B2D9E470-A05B-48CF-BBA8-1B85AC38A90A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5D2B7-76A7-4A4B-8B99-C7D5F4EFC113}">
      <dsp:nvSpPr>
        <dsp:cNvPr id="0" name=""/>
        <dsp:cNvSpPr/>
      </dsp:nvSpPr>
      <dsp:spPr>
        <a:xfrm>
          <a:off x="107679" y="2225525"/>
          <a:ext cx="1483838" cy="48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Diagnosed at testing camps</a:t>
          </a:r>
        </a:p>
      </dsp:txBody>
      <dsp:txXfrm>
        <a:off x="107679" y="2225525"/>
        <a:ext cx="1483838" cy="488992"/>
      </dsp:txXfrm>
    </dsp:sp>
    <dsp:sp modelId="{49E8D5D8-1592-4BC0-9B8F-794302105D3D}">
      <dsp:nvSpPr>
        <dsp:cNvPr id="0" name=""/>
        <dsp:cNvSpPr/>
      </dsp:nvSpPr>
      <dsp:spPr>
        <a:xfrm>
          <a:off x="105993" y="2076804"/>
          <a:ext cx="118032" cy="1180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6C9E1-7598-4C46-AC43-DA8114729899}">
      <dsp:nvSpPr>
        <dsp:cNvPr id="0" name=""/>
        <dsp:cNvSpPr/>
      </dsp:nvSpPr>
      <dsp:spPr>
        <a:xfrm>
          <a:off x="188616" y="1911558"/>
          <a:ext cx="118032" cy="118032"/>
        </a:xfrm>
        <a:prstGeom prst="ellipse">
          <a:avLst/>
        </a:prstGeom>
        <a:solidFill>
          <a:schemeClr val="accent5">
            <a:hueOff val="-551882"/>
            <a:satOff val="2212"/>
            <a:lumOff val="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A86A2-3275-41B4-A872-D803159436A6}">
      <dsp:nvSpPr>
        <dsp:cNvPr id="0" name=""/>
        <dsp:cNvSpPr/>
      </dsp:nvSpPr>
      <dsp:spPr>
        <a:xfrm>
          <a:off x="386910" y="1944607"/>
          <a:ext cx="185479" cy="185479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3C140-B0C5-4449-A025-5F8E3FE202CD}">
      <dsp:nvSpPr>
        <dsp:cNvPr id="0" name=""/>
        <dsp:cNvSpPr/>
      </dsp:nvSpPr>
      <dsp:spPr>
        <a:xfrm>
          <a:off x="552156" y="1762837"/>
          <a:ext cx="118032" cy="118032"/>
        </a:xfrm>
        <a:prstGeom prst="ellipse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647B4-A97F-4528-81CC-6C84A0B605F8}">
      <dsp:nvSpPr>
        <dsp:cNvPr id="0" name=""/>
        <dsp:cNvSpPr/>
      </dsp:nvSpPr>
      <dsp:spPr>
        <a:xfrm>
          <a:off x="766975" y="1696739"/>
          <a:ext cx="118032" cy="118032"/>
        </a:xfrm>
        <a:prstGeom prst="ellipse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EEECD-8AB7-47E3-BC2A-ACCAC47DE42B}">
      <dsp:nvSpPr>
        <dsp:cNvPr id="0" name=""/>
        <dsp:cNvSpPr/>
      </dsp:nvSpPr>
      <dsp:spPr>
        <a:xfrm>
          <a:off x="1031368" y="1812411"/>
          <a:ext cx="118032" cy="118032"/>
        </a:xfrm>
        <a:prstGeom prst="ellipse">
          <a:avLst/>
        </a:prstGeom>
        <a:solidFill>
          <a:schemeClr val="accent5">
            <a:hueOff val="-2759410"/>
            <a:satOff val="11059"/>
            <a:lumOff val="23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6A06E-459C-447D-9DEA-B0958CB82364}">
      <dsp:nvSpPr>
        <dsp:cNvPr id="0" name=""/>
        <dsp:cNvSpPr/>
      </dsp:nvSpPr>
      <dsp:spPr>
        <a:xfrm>
          <a:off x="1196614" y="1895033"/>
          <a:ext cx="185479" cy="185479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B9E09-AD2C-41E6-B426-36E1E39F7899}">
      <dsp:nvSpPr>
        <dsp:cNvPr id="0" name=""/>
        <dsp:cNvSpPr/>
      </dsp:nvSpPr>
      <dsp:spPr>
        <a:xfrm>
          <a:off x="1427958" y="2076804"/>
          <a:ext cx="118032" cy="118032"/>
        </a:xfrm>
        <a:prstGeom prst="ellipse">
          <a:avLst/>
        </a:prstGeom>
        <a:solidFill>
          <a:schemeClr val="accent5">
            <a:hueOff val="-3863174"/>
            <a:satOff val="15482"/>
            <a:lumOff val="3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2876-AC8E-4DCC-B671-49BF6FA1AEDF}">
      <dsp:nvSpPr>
        <dsp:cNvPr id="0" name=""/>
        <dsp:cNvSpPr/>
      </dsp:nvSpPr>
      <dsp:spPr>
        <a:xfrm>
          <a:off x="1527105" y="2258574"/>
          <a:ext cx="118032" cy="118032"/>
        </a:xfrm>
        <a:prstGeom prst="ellipse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6D45B-7422-4805-BCCA-B868B83A7A67}">
      <dsp:nvSpPr>
        <dsp:cNvPr id="0" name=""/>
        <dsp:cNvSpPr/>
      </dsp:nvSpPr>
      <dsp:spPr>
        <a:xfrm>
          <a:off x="667828" y="1911558"/>
          <a:ext cx="303512" cy="30351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8B656-9147-4758-9669-E548992CD829}">
      <dsp:nvSpPr>
        <dsp:cNvPr id="0" name=""/>
        <dsp:cNvSpPr/>
      </dsp:nvSpPr>
      <dsp:spPr>
        <a:xfrm>
          <a:off x="23370" y="2539491"/>
          <a:ext cx="118032" cy="118032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F1A09-42BD-412B-BF93-FDB3E8A90EFD}">
      <dsp:nvSpPr>
        <dsp:cNvPr id="0" name=""/>
        <dsp:cNvSpPr/>
      </dsp:nvSpPr>
      <dsp:spPr>
        <a:xfrm>
          <a:off x="122517" y="2688212"/>
          <a:ext cx="185479" cy="185479"/>
        </a:xfrm>
        <a:prstGeom prst="ellipse">
          <a:avLst/>
        </a:prstGeom>
        <a:solidFill>
          <a:schemeClr val="accent5">
            <a:hueOff val="-6070702"/>
            <a:satOff val="24329"/>
            <a:lumOff val="52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0104F-7CE8-46D7-AF5A-50873DCFBF0A}">
      <dsp:nvSpPr>
        <dsp:cNvPr id="0" name=""/>
        <dsp:cNvSpPr/>
      </dsp:nvSpPr>
      <dsp:spPr>
        <a:xfrm>
          <a:off x="370386" y="2820409"/>
          <a:ext cx="269788" cy="269788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FDB7C-D0D9-4329-B6EC-4576DB197047}">
      <dsp:nvSpPr>
        <dsp:cNvPr id="0" name=""/>
        <dsp:cNvSpPr/>
      </dsp:nvSpPr>
      <dsp:spPr>
        <a:xfrm>
          <a:off x="717402" y="3035228"/>
          <a:ext cx="118032" cy="118032"/>
        </a:xfrm>
        <a:prstGeom prst="ellipse">
          <a:avLst/>
        </a:prstGeom>
        <a:solidFill>
          <a:schemeClr val="accent5">
            <a:hueOff val="-7174466"/>
            <a:satOff val="28752"/>
            <a:lumOff val="62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9F125-8A85-4FD0-8BA4-40E0BABD5CF6}">
      <dsp:nvSpPr>
        <dsp:cNvPr id="0" name=""/>
        <dsp:cNvSpPr/>
      </dsp:nvSpPr>
      <dsp:spPr>
        <a:xfrm>
          <a:off x="783500" y="2820409"/>
          <a:ext cx="185479" cy="185479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E999E-EF14-4637-93AA-E8E7B11A20C1}">
      <dsp:nvSpPr>
        <dsp:cNvPr id="0" name=""/>
        <dsp:cNvSpPr/>
      </dsp:nvSpPr>
      <dsp:spPr>
        <a:xfrm>
          <a:off x="948745" y="3051753"/>
          <a:ext cx="118032" cy="118032"/>
        </a:xfrm>
        <a:prstGeom prst="ellipse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2070A-746C-4ECC-B7C9-18935B6F14BA}">
      <dsp:nvSpPr>
        <dsp:cNvPr id="0" name=""/>
        <dsp:cNvSpPr/>
      </dsp:nvSpPr>
      <dsp:spPr>
        <a:xfrm>
          <a:off x="1097466" y="2787360"/>
          <a:ext cx="269788" cy="269788"/>
        </a:xfrm>
        <a:prstGeom prst="ellipse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9707E-FC7F-4BAA-BA65-2131096B171F}">
      <dsp:nvSpPr>
        <dsp:cNvPr id="0" name=""/>
        <dsp:cNvSpPr/>
      </dsp:nvSpPr>
      <dsp:spPr>
        <a:xfrm>
          <a:off x="1461007" y="2721261"/>
          <a:ext cx="185479" cy="185479"/>
        </a:xfrm>
        <a:prstGeom prst="ellipse">
          <a:avLst/>
        </a:prstGeom>
        <a:solidFill>
          <a:schemeClr val="accent5">
            <a:hueOff val="-9381994"/>
            <a:satOff val="37599"/>
            <a:lumOff val="81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505E5-E0C3-4BEE-B837-90DC07E1E867}">
      <dsp:nvSpPr>
        <dsp:cNvPr id="0" name=""/>
        <dsp:cNvSpPr/>
      </dsp:nvSpPr>
      <dsp:spPr>
        <a:xfrm>
          <a:off x="1646487" y="1944332"/>
          <a:ext cx="544727" cy="1039944"/>
        </a:xfrm>
        <a:prstGeom prst="chevron">
          <a:avLst>
            <a:gd name="adj" fmla="val 623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6D874-58D2-4391-9C3C-082F685296C8}">
      <dsp:nvSpPr>
        <dsp:cNvPr id="0" name=""/>
        <dsp:cNvSpPr/>
      </dsp:nvSpPr>
      <dsp:spPr>
        <a:xfrm>
          <a:off x="2191214" y="1944837"/>
          <a:ext cx="1485620" cy="1039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Arrival at the Ped Clinic</a:t>
          </a:r>
        </a:p>
      </dsp:txBody>
      <dsp:txXfrm>
        <a:off x="2191214" y="1944837"/>
        <a:ext cx="1485620" cy="1039934"/>
      </dsp:txXfrm>
    </dsp:sp>
    <dsp:sp modelId="{5EBCF63E-58BF-4F6C-84B6-7AE69D2091A6}">
      <dsp:nvSpPr>
        <dsp:cNvPr id="0" name=""/>
        <dsp:cNvSpPr/>
      </dsp:nvSpPr>
      <dsp:spPr>
        <a:xfrm>
          <a:off x="3676835" y="1944332"/>
          <a:ext cx="544727" cy="1039944"/>
        </a:xfrm>
        <a:prstGeom prst="chevron">
          <a:avLst>
            <a:gd name="adj" fmla="val 6231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363E9-76C5-40DB-ABDA-C665457666A2}">
      <dsp:nvSpPr>
        <dsp:cNvPr id="0" name=""/>
        <dsp:cNvSpPr/>
      </dsp:nvSpPr>
      <dsp:spPr>
        <a:xfrm>
          <a:off x="4221563" y="1944837"/>
          <a:ext cx="1485620" cy="1039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Laboratory for confirmatory test (3</a:t>
          </a:r>
          <a:r>
            <a:rPr lang="en-US" sz="1800" kern="1200" baseline="30000" dirty="0"/>
            <a:t>rd</a:t>
          </a:r>
          <a:r>
            <a:rPr lang="en-US" sz="1800" kern="1200" dirty="0"/>
            <a:t> RDT)</a:t>
          </a:r>
        </a:p>
      </dsp:txBody>
      <dsp:txXfrm>
        <a:off x="4221563" y="1944837"/>
        <a:ext cx="1485620" cy="1039934"/>
      </dsp:txXfrm>
    </dsp:sp>
    <dsp:sp modelId="{64B84A79-35B9-4D7A-9D93-261871323790}">
      <dsp:nvSpPr>
        <dsp:cNvPr id="0" name=""/>
        <dsp:cNvSpPr/>
      </dsp:nvSpPr>
      <dsp:spPr>
        <a:xfrm>
          <a:off x="5707183" y="1944332"/>
          <a:ext cx="544727" cy="1039944"/>
        </a:xfrm>
        <a:prstGeom prst="chevron">
          <a:avLst>
            <a:gd name="adj" fmla="val 623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6F899-B82C-4E12-8721-C5F827257276}">
      <dsp:nvSpPr>
        <dsp:cNvPr id="0" name=""/>
        <dsp:cNvSpPr/>
      </dsp:nvSpPr>
      <dsp:spPr>
        <a:xfrm>
          <a:off x="6251911" y="1944837"/>
          <a:ext cx="1485620" cy="1039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If positive, laboratory for HBV, HCV, </a:t>
          </a:r>
          <a:r>
            <a:rPr lang="en-US" sz="1800" kern="1200" dirty="0" err="1"/>
            <a:t>Hb</a:t>
          </a:r>
          <a:r>
            <a:rPr lang="en-US" sz="1800" kern="1200" dirty="0"/>
            <a:t> and CD4</a:t>
          </a:r>
        </a:p>
      </dsp:txBody>
      <dsp:txXfrm>
        <a:off x="6251911" y="1944837"/>
        <a:ext cx="1485620" cy="1039934"/>
      </dsp:txXfrm>
    </dsp:sp>
    <dsp:sp modelId="{2193AC61-A802-4C93-B979-5EF69E02AB84}">
      <dsp:nvSpPr>
        <dsp:cNvPr id="0" name=""/>
        <dsp:cNvSpPr/>
      </dsp:nvSpPr>
      <dsp:spPr>
        <a:xfrm>
          <a:off x="7737532" y="1944332"/>
          <a:ext cx="544727" cy="1039944"/>
        </a:xfrm>
        <a:prstGeom prst="chevron">
          <a:avLst>
            <a:gd name="adj" fmla="val 6231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AF94B-670B-4EAD-9AC9-23C159F64499}">
      <dsp:nvSpPr>
        <dsp:cNvPr id="0" name=""/>
        <dsp:cNvSpPr/>
      </dsp:nvSpPr>
      <dsp:spPr>
        <a:xfrm>
          <a:off x="8282259" y="1944837"/>
          <a:ext cx="1485620" cy="1039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First consultation/ Patient file is open</a:t>
          </a:r>
        </a:p>
      </dsp:txBody>
      <dsp:txXfrm>
        <a:off x="8282259" y="1944837"/>
        <a:ext cx="1485620" cy="1039934"/>
      </dsp:txXfrm>
    </dsp:sp>
    <dsp:sp modelId="{17C5ACE7-3DF9-4D64-A220-84FC55EB61F2}">
      <dsp:nvSpPr>
        <dsp:cNvPr id="0" name=""/>
        <dsp:cNvSpPr/>
      </dsp:nvSpPr>
      <dsp:spPr>
        <a:xfrm>
          <a:off x="9767880" y="1944332"/>
          <a:ext cx="544727" cy="1039944"/>
        </a:xfrm>
        <a:prstGeom prst="chevron">
          <a:avLst>
            <a:gd name="adj" fmla="val 623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CA618-DC75-44CF-A79C-18719593C62B}">
      <dsp:nvSpPr>
        <dsp:cNvPr id="0" name=""/>
        <dsp:cNvSpPr/>
      </dsp:nvSpPr>
      <dsp:spPr>
        <a:xfrm>
          <a:off x="10312608" y="1872734"/>
          <a:ext cx="1502617" cy="1234087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Wait for ART initiation</a:t>
          </a:r>
        </a:p>
      </dsp:txBody>
      <dsp:txXfrm>
        <a:off x="10532661" y="2053462"/>
        <a:ext cx="1062511" cy="872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B45EA-E58F-4C87-B986-8E46FF03E509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D6E0D-907D-4D9A-9307-8AB19321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 smtClean="0">
                <a:solidFill>
                  <a:srgbClr val="C00000"/>
                </a:solidFill>
              </a:rPr>
              <a:t>No routine testing at ANC 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109 women registered at the PPTCT service in </a:t>
            </a:r>
            <a:r>
              <a:rPr lang="en-US" b="1" dirty="0" err="1" smtClean="0">
                <a:solidFill>
                  <a:srgbClr val="C00000"/>
                </a:solidFill>
              </a:rPr>
              <a:t>Larkana</a:t>
            </a:r>
            <a:r>
              <a:rPr lang="en-US" b="1" dirty="0" smtClean="0">
                <a:solidFill>
                  <a:srgbClr val="C00000"/>
                </a:solidFill>
              </a:rPr>
              <a:t> (2011 to date)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19 PW HIV+ identified during outbreak (denominator unknown)</a:t>
            </a:r>
          </a:p>
          <a:p>
            <a:pPr lvl="1"/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Propagation from high-risk populations not straightforward</a:t>
            </a:r>
          </a:p>
          <a:p>
            <a:pPr lvl="1"/>
            <a:r>
              <a:rPr lang="en-US" dirty="0" smtClean="0"/>
              <a:t>Sexual transmission from commercial sex work (Transgender, FSW, MSM) to adult general population, followed by vertical transmission </a:t>
            </a:r>
          </a:p>
          <a:p>
            <a:pPr lvl="1"/>
            <a:r>
              <a:rPr lang="en-US" dirty="0" smtClean="0"/>
              <a:t>Iatrogenic transmission through the health-care system (Thalassemia patients)</a:t>
            </a:r>
          </a:p>
          <a:p>
            <a:pPr lvl="1"/>
            <a:r>
              <a:rPr lang="en-US" dirty="0" smtClean="0"/>
              <a:t>Blood transfusions (IDU)</a:t>
            </a:r>
          </a:p>
          <a:p>
            <a:pPr lvl="1"/>
            <a:endParaRPr lang="en-US" dirty="0" smtClean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Propagation from these populations is unlikely to explain such a large number of pediatric cases </a:t>
            </a:r>
            <a:r>
              <a:rPr lang="en-US" b="1" u="sng" dirty="0" smtClean="0"/>
              <a:t>without a concurrent high prevalence in the adult population</a:t>
            </a:r>
          </a:p>
          <a:p>
            <a:pPr lvl="1"/>
            <a:endParaRPr lang="en-US" dirty="0" smtClean="0"/>
          </a:p>
          <a:p>
            <a:pPr lvl="1"/>
            <a:endParaRPr lang="en-US" b="1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D6E0D-907D-4D9A-9307-8AB1932154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D6E0D-907D-4D9A-9307-8AB1932154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0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rgbClr val="1E78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6115000" cy="1524000"/>
          </a:xfrm>
        </p:spPr>
        <p:txBody>
          <a:bodyPr anchor="b">
            <a:normAutofit/>
          </a:bodyPr>
          <a:lstStyle>
            <a:lvl1pPr algn="l">
              <a:defRPr sz="3600" cap="small" baseline="0">
                <a:solidFill>
                  <a:schemeClr val="bg1"/>
                </a:solidFill>
                <a:latin typeface="Segoe UI Light" panose="020B0502040204020203" pitchFamily="34" charset="0"/>
                <a:cs typeface="Tahoma" pitchFamily="34" charset="0"/>
              </a:defRPr>
            </a:lvl1pPr>
          </a:lstStyle>
          <a:p>
            <a:r>
              <a:rPr lang="en-US" dirty="0"/>
              <a:t>PB Meeting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505198"/>
            <a:ext cx="6115000" cy="609602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baseline="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Project Name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163055"/>
            <a:ext cx="611500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Segoe UI Light" panose="020B0502040204020203" pitchFamily="34" charset="0"/>
                <a:cs typeface="Tahoma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Programme</a:t>
            </a:r>
            <a:r>
              <a:rPr lang="en-US" dirty="0"/>
              <a:t> Name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63378" y="364664"/>
            <a:ext cx="6108822" cy="685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Light" panose="020B0502040204020203" pitchFamily="34" charset="0"/>
                <a:cs typeface="Tahoma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Board / Steering Committee Meeting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823866"/>
            <a:ext cx="2590800" cy="805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000" y="1497"/>
            <a:ext cx="5442000" cy="68565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6750000" y="1496"/>
            <a:ext cx="5442000" cy="6856504"/>
          </a:xfrm>
          <a:prstGeom prst="rect">
            <a:avLst/>
          </a:prstGeom>
          <a:solidFill>
            <a:srgbClr val="1E78B4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6226633"/>
            <a:ext cx="2305000" cy="304800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77774899"/>
      </p:ext>
    </p:extLst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1E78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7315200" y="0"/>
            <a:ext cx="4876800" cy="6858000"/>
          </a:xfrm>
        </p:spPr>
        <p:txBody>
          <a:bodyPr/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11200" y="1904998"/>
            <a:ext cx="6096000" cy="1524000"/>
          </a:xfrm>
        </p:spPr>
        <p:txBody>
          <a:bodyPr anchor="t">
            <a:normAutofit/>
          </a:bodyPr>
          <a:lstStyle>
            <a:lvl1pPr algn="l">
              <a:defRPr sz="3600" cap="small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11200" y="3505198"/>
            <a:ext cx="5384800" cy="609602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baseline="0" dirty="0" smtClean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1200" y="4114800"/>
            <a:ext cx="609600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11200" y="381000"/>
            <a:ext cx="5384800" cy="685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823866"/>
            <a:ext cx="2590800" cy="8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06887"/>
      </p:ext>
    </p:extLst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Franklin Gothic Demi" panose="020B0703020102020204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  <a:cs typeface="Tahoma" pitchFamily="34" charset="0"/>
              </a:defRPr>
            </a:lvl1pPr>
            <a:lvl2pPr>
              <a:defRPr sz="2400">
                <a:latin typeface="Segoe UI Light" panose="020B0502040204020203" pitchFamily="34" charset="0"/>
                <a:cs typeface="Tahoma" pitchFamily="34" charset="0"/>
              </a:defRPr>
            </a:lvl2pPr>
            <a:lvl3pPr>
              <a:defRPr sz="2400">
                <a:latin typeface="Segoe UI Light" panose="020B0502040204020203" pitchFamily="34" charset="0"/>
                <a:cs typeface="Tahoma" pitchFamily="34" charset="0"/>
              </a:defRPr>
            </a:lvl3pPr>
            <a:lvl4pPr>
              <a:defRPr sz="2000">
                <a:latin typeface="Segoe UI Light" panose="020B0502040204020203" pitchFamily="34" charset="0"/>
                <a:cs typeface="Tahoma" pitchFamily="34" charset="0"/>
              </a:defRPr>
            </a:lvl4pPr>
            <a:lvl5pPr>
              <a:defRPr sz="2000">
                <a:latin typeface="Segoe UI Light" panose="020B0502040204020203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 flipH="1">
            <a:off x="0" y="1676400"/>
            <a:ext cx="12192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2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115" y="1"/>
            <a:ext cx="12189885" cy="6857999"/>
          </a:xfrm>
          <a:prstGeom prst="rect">
            <a:avLst/>
          </a:prstGeom>
          <a:solidFill>
            <a:srgbClr val="1E78B4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3201457" y="914400"/>
            <a:ext cx="5791200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 userDrawn="1"/>
        </p:nvSpPr>
        <p:spPr bwMode="auto">
          <a:xfrm>
            <a:off x="8229600" y="5280498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5280498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4114800" y="5280498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8229600" y="3581400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3581400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114800" y="3581400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8229600" y="1876222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876222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4114800" y="1876222"/>
            <a:ext cx="3962400" cy="1577502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30157" y="28271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FFFFFF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CONTENTS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1882914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39000" y="1882914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353800" y="1882914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358973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239000" y="358973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05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11353800" y="358973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06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3124200" y="528049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07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239000" y="528049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08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353800" y="528049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E78B4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09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395706"/>
            <a:ext cx="3600000" cy="936000"/>
          </a:xfrm>
        </p:spPr>
        <p:txBody>
          <a:bodyPr anchor="t"/>
          <a:lstStyle>
            <a:lvl1pPr algn="l">
              <a:defRPr sz="200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add topic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4114800"/>
            <a:ext cx="3600000" cy="936000"/>
          </a:xfrm>
        </p:spPr>
        <p:txBody>
          <a:bodyPr/>
          <a:lstStyle>
            <a:lvl1pPr marL="0" indent="0">
              <a:buNone/>
              <a:defRPr lang="en-US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lang="en-US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topic</a:t>
            </a:r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11" hasCustomPrompt="1"/>
          </p:nvPr>
        </p:nvSpPr>
        <p:spPr>
          <a:xfrm>
            <a:off x="4267200" y="2395706"/>
            <a:ext cx="3600000" cy="936000"/>
          </a:xfr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Click to add topic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0" y="2395706"/>
            <a:ext cx="3600000" cy="936000"/>
          </a:xfr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Click to add topic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4114800"/>
            <a:ext cx="3600000" cy="936000"/>
          </a:xfr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Click to add topic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0" y="4114800"/>
            <a:ext cx="3600000" cy="936000"/>
          </a:xfr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Click to add topic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5803900"/>
            <a:ext cx="3600000" cy="936000"/>
          </a:xfr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Click to add topic</a:t>
            </a:r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5803900"/>
            <a:ext cx="3600000" cy="936000"/>
          </a:xfr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Click to add topic</a:t>
            </a:r>
          </a:p>
        </p:txBody>
      </p:sp>
      <p:sp>
        <p:nvSpPr>
          <p:cNvPr id="63" name="Text Placeholder 62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5803900"/>
            <a:ext cx="3600000" cy="936000"/>
          </a:xfrm>
        </p:spPr>
        <p:txBody>
          <a:bodyPr/>
          <a:lstStyle>
            <a:lvl1pPr marL="0" indent="0">
              <a:buNone/>
              <a:defRPr lang="en-GB" sz="2000" dirty="0">
                <a:solidFill>
                  <a:schemeClr val="bg1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Click to add topic</a:t>
            </a:r>
          </a:p>
        </p:txBody>
      </p:sp>
    </p:spTree>
    <p:extLst>
      <p:ext uri="{BB962C8B-B14F-4D97-AF65-F5344CB8AC3E}">
        <p14:creationId xmlns:p14="http://schemas.microsoft.com/office/powerpoint/2010/main" val="3508570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4"/>
          <p:cNvSpPr>
            <a:spLocks noChangeShapeType="1"/>
          </p:cNvSpPr>
          <p:nvPr userDrawn="1"/>
        </p:nvSpPr>
        <p:spPr bwMode="auto">
          <a:xfrm flipH="1">
            <a:off x="0" y="1676400"/>
            <a:ext cx="12192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0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3600" b="1">
                <a:latin typeface="Franklin Gothic Demi" panose="020B0703020102020204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Segoe UI Light" panose="020B0502040204020203" pitchFamily="34" charset="0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98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anose="020B0703020102020204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384800" cy="4648200"/>
          </a:xfrm>
        </p:spPr>
        <p:txBody>
          <a:bodyPr/>
          <a:lstStyle>
            <a:lvl1pPr>
              <a:defRPr sz="2800">
                <a:latin typeface="Segoe UI Light" panose="020B0502040204020203" pitchFamily="34" charset="0"/>
                <a:cs typeface="Tahoma" pitchFamily="34" charset="0"/>
              </a:defRPr>
            </a:lvl1pPr>
            <a:lvl2pPr>
              <a:defRPr sz="2400">
                <a:latin typeface="Segoe UI Light" panose="020B0502040204020203" pitchFamily="34" charset="0"/>
                <a:cs typeface="Tahoma" pitchFamily="34" charset="0"/>
              </a:defRPr>
            </a:lvl2pPr>
            <a:lvl3pPr>
              <a:defRPr sz="2400">
                <a:latin typeface="Segoe UI Light" panose="020B0502040204020203" pitchFamily="34" charset="0"/>
                <a:cs typeface="Tahoma" pitchFamily="34" charset="0"/>
              </a:defRPr>
            </a:lvl3pPr>
            <a:lvl4pPr>
              <a:defRPr sz="2000">
                <a:latin typeface="Segoe UI Light" panose="020B0502040204020203" pitchFamily="34" charset="0"/>
                <a:cs typeface="Tahoma" pitchFamily="34" charset="0"/>
              </a:defRPr>
            </a:lvl4pPr>
            <a:lvl5pPr>
              <a:defRPr sz="2000">
                <a:latin typeface="Segoe UI Light" panose="020B0502040204020203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384800" cy="4648200"/>
          </a:xfrm>
        </p:spPr>
        <p:txBody>
          <a:bodyPr/>
          <a:lstStyle>
            <a:lvl1pPr>
              <a:defRPr sz="2800">
                <a:latin typeface="Segoe UI Light" panose="020B0502040204020203" pitchFamily="34" charset="0"/>
                <a:cs typeface="Tahoma" pitchFamily="34" charset="0"/>
              </a:defRPr>
            </a:lvl1pPr>
            <a:lvl2pPr>
              <a:defRPr sz="2400">
                <a:latin typeface="Segoe UI Light" panose="020B0502040204020203" pitchFamily="34" charset="0"/>
                <a:cs typeface="Tahoma" pitchFamily="34" charset="0"/>
              </a:defRPr>
            </a:lvl2pPr>
            <a:lvl3pPr>
              <a:defRPr sz="2400">
                <a:latin typeface="Segoe UI Light" panose="020B0502040204020203" pitchFamily="34" charset="0"/>
                <a:cs typeface="Tahoma" pitchFamily="34" charset="0"/>
              </a:defRPr>
            </a:lvl3pPr>
            <a:lvl4pPr>
              <a:defRPr sz="2000">
                <a:latin typeface="Segoe UI Light" panose="020B0502040204020203" pitchFamily="34" charset="0"/>
                <a:cs typeface="Tahoma" pitchFamily="34" charset="0"/>
              </a:defRPr>
            </a:lvl4pPr>
            <a:lvl5pPr>
              <a:defRPr sz="2000">
                <a:latin typeface="Segoe UI Light" panose="020B0502040204020203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 flipH="1">
            <a:off x="0" y="1676400"/>
            <a:ext cx="12192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73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2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 smtClean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798"/>
            <a:ext cx="10972800" cy="46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107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115" y="1"/>
            <a:ext cx="12189885" cy="609599"/>
          </a:xfrm>
          <a:prstGeom prst="rect">
            <a:avLst/>
          </a:prstGeom>
          <a:solidFill>
            <a:srgbClr val="1E78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0998200" y="6477000"/>
            <a:ext cx="104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00" i="1" dirty="0">
                <a:solidFill>
                  <a:srgbClr val="FFFFFF">
                    <a:lumMod val="65000"/>
                  </a:srgbClr>
                </a:solidFill>
                <a:latin typeface="Segoe UI Light" panose="020B0502040204020203" pitchFamily="34" charset="0"/>
              </a:rPr>
              <a:t>Slide | </a:t>
            </a:r>
            <a:fld id="{A559510A-3189-4B96-AD53-4C0187906C24}" type="slidenum">
              <a:rPr lang="en-GB" sz="1000" i="1" smtClean="0">
                <a:solidFill>
                  <a:srgbClr val="FFFFFF">
                    <a:lumMod val="65000"/>
                  </a:srgbClr>
                </a:solidFill>
                <a:latin typeface="Segoe UI Light" panose="020B0502040204020203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00" i="1" dirty="0">
              <a:solidFill>
                <a:srgbClr val="FFFFFF">
                  <a:lumMod val="65000"/>
                </a:srgbClr>
              </a:solidFill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4680"/>
            <a:ext cx="1524000" cy="4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0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Franklin Gothic Demi" panose="020B0703020102020204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cs typeface="Tahom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Segoe UI Light" panose="020B0502040204020203" pitchFamily="34" charset="0"/>
          <a:ea typeface="+mn-ea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Segoe UI Light" panose="020B0502040204020203" pitchFamily="34" charset="0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Segoe UI Light" panose="020B0502040204020203" pitchFamily="34" charset="0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Segoe UI Light" panose="020B0502040204020203" pitchFamily="34" charset="0"/>
          <a:cs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Segoe UI Light" panose="020B0502040204020203" pitchFamily="34" charset="0"/>
          <a:cs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Size: </a:t>
            </a:r>
          </a:p>
          <a:p>
            <a:pPr lvl="1"/>
            <a:r>
              <a:rPr lang="en-US" sz="2000" dirty="0" smtClean="0"/>
              <a:t>406 </a:t>
            </a:r>
            <a:r>
              <a:rPr lang="en-US" sz="2000" dirty="0"/>
              <a:t>HIV cases and 406 </a:t>
            </a:r>
            <a:r>
              <a:rPr lang="en-US" sz="2000" dirty="0" smtClean="0"/>
              <a:t>controls, matched </a:t>
            </a:r>
            <a:r>
              <a:rPr lang="en-US" sz="2000" dirty="0"/>
              <a:t>on age, sex and area of </a:t>
            </a:r>
            <a:r>
              <a:rPr lang="en-US" sz="2000" dirty="0" smtClean="0"/>
              <a:t>residence</a:t>
            </a:r>
          </a:p>
          <a:p>
            <a:pPr lvl="1"/>
            <a:r>
              <a:rPr lang="en-US" sz="2000" dirty="0" smtClean="0"/>
              <a:t>80 </a:t>
            </a:r>
            <a:r>
              <a:rPr lang="en-US" sz="2000" dirty="0"/>
              <a:t>percent power if the probability of exposure (injection use) among sampled controls is ranging between 0.10 to </a:t>
            </a:r>
            <a:r>
              <a:rPr lang="en-US" sz="2000" dirty="0" smtClean="0"/>
              <a:t>0.85</a:t>
            </a:r>
          </a:p>
          <a:p>
            <a:pPr lvl="1"/>
            <a:r>
              <a:rPr lang="en-US" sz="2000" dirty="0" smtClean="0"/>
              <a:t>correlation </a:t>
            </a:r>
            <a:r>
              <a:rPr lang="en-US" sz="2000" dirty="0"/>
              <a:t>coefficient for exposure between matched HIV case and control subjects is </a:t>
            </a:r>
            <a:r>
              <a:rPr lang="en-US" sz="2000" dirty="0" smtClean="0"/>
              <a:t>0.20</a:t>
            </a:r>
          </a:p>
          <a:p>
            <a:pPr lvl="1"/>
            <a:r>
              <a:rPr lang="en-US" sz="2000" dirty="0" smtClean="0"/>
              <a:t>anticipated </a:t>
            </a:r>
            <a:r>
              <a:rPr lang="en-US" sz="2000" dirty="0"/>
              <a:t>odds ratio of at least </a:t>
            </a:r>
            <a:r>
              <a:rPr lang="en-US" sz="2000" dirty="0" smtClean="0"/>
              <a:t>2</a:t>
            </a:r>
          </a:p>
          <a:p>
            <a:pPr lvl="1"/>
            <a:r>
              <a:rPr lang="en-US" sz="2000" dirty="0" smtClean="0"/>
              <a:t>two </a:t>
            </a:r>
            <a:r>
              <a:rPr lang="en-US" sz="2000" dirty="0"/>
              <a:t>sided level of significance of </a:t>
            </a:r>
            <a:r>
              <a:rPr lang="en-US" sz="2000" dirty="0" smtClean="0"/>
              <a:t>0.05</a:t>
            </a:r>
          </a:p>
          <a:p>
            <a:r>
              <a:rPr lang="en-US" dirty="0" smtClean="0"/>
              <a:t>Progress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357251"/>
              </p:ext>
            </p:extLst>
          </p:nvPr>
        </p:nvGraphicFramePr>
        <p:xfrm>
          <a:off x="990598" y="4408714"/>
          <a:ext cx="10559144" cy="159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893"/>
                <a:gridCol w="1319893"/>
                <a:gridCol w="1319893"/>
                <a:gridCol w="1319893"/>
                <a:gridCol w="1319893"/>
                <a:gridCol w="1319893"/>
                <a:gridCol w="1319893"/>
                <a:gridCol w="1319893"/>
              </a:tblGrid>
              <a:tr h="955222">
                <a:tc>
                  <a:txBody>
                    <a:bodyPr/>
                    <a:lstStyle/>
                    <a:p>
                      <a:r>
                        <a:rPr lang="en-US" dirty="0" smtClean="0"/>
                        <a:t>Timeline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Cases GIS 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Cases bloods collected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Cases</a:t>
                      </a:r>
                      <a:r>
                        <a:rPr lang="en-US" baseline="0" dirty="0" smtClean="0"/>
                        <a:t> Interviews  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Cases</a:t>
                      </a:r>
                      <a:r>
                        <a:rPr lang="en-US" baseline="0" dirty="0" smtClean="0"/>
                        <a:t> mothers retested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Control bloods collected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Control Interviews 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# Controls mothers</a:t>
                      </a:r>
                      <a:r>
                        <a:rPr lang="en-US" baseline="0" dirty="0" smtClean="0"/>
                        <a:t> retested</a:t>
                      </a:r>
                      <a:endParaRPr lang="en-US" dirty="0" smtClean="0"/>
                    </a:p>
                  </a:txBody>
                  <a:tcPr/>
                </a:tc>
              </a:tr>
              <a:tr h="514350">
                <a:tc>
                  <a:txBody>
                    <a:bodyPr/>
                    <a:lstStyle/>
                    <a:p>
                      <a:r>
                        <a:rPr lang="en-US" dirty="0" smtClean="0"/>
                        <a:t>May 13 to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264 </a:t>
                      </a:r>
                    </a:p>
                    <a:p>
                      <a:r>
                        <a:rPr lang="en-US" dirty="0" smtClean="0"/>
                        <a:t>37 HCPs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228 (10)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6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V_Blood_map_overview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657" y="216584"/>
            <a:ext cx="8595406" cy="664141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50165"/>
            <a:ext cx="2207127" cy="180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5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 Forward: Epidemiology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104044"/>
              </p:ext>
            </p:extLst>
          </p:nvPr>
        </p:nvGraphicFramePr>
        <p:xfrm>
          <a:off x="750888" y="1600200"/>
          <a:ext cx="10690225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662"/>
                <a:gridCol w="876300"/>
                <a:gridCol w="885825"/>
                <a:gridCol w="838200"/>
                <a:gridCol w="914400"/>
                <a:gridCol w="885825"/>
                <a:gridCol w="11160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 (Epidemiology)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Qtr2, 2019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xxQtr3,</a:t>
                      </a:r>
                      <a:r>
                        <a:rPr lang="en-US" sz="1000" baseline="0" dirty="0" smtClean="0"/>
                        <a:t> 2019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Qtr4, 2019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Qtr1,</a:t>
                      </a:r>
                      <a:r>
                        <a:rPr lang="en-US" sz="1000" baseline="0" dirty="0" smtClean="0"/>
                        <a:t> 2020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Qtr2, 2020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</a:t>
                      </a:r>
                      <a:r>
                        <a:rPr lang="en-US" sz="1000" baseline="0" dirty="0" smtClean="0"/>
                        <a:t>3, 2020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Screening Camp (Strategy,</a:t>
                      </a:r>
                      <a:r>
                        <a:rPr lang="en-US" baseline="0" dirty="0" smtClean="0"/>
                        <a:t> Kits, Continuation, Data Entry)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Procurement of WHO-prequalified</a:t>
                      </a:r>
                      <a:r>
                        <a:rPr lang="en-US" baseline="0" dirty="0" smtClean="0"/>
                        <a:t> RDT k</a:t>
                      </a:r>
                      <a:r>
                        <a:rPr lang="en-US" dirty="0" smtClean="0"/>
                        <a:t>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 of Electronic Data Dashboard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 of</a:t>
                      </a:r>
                      <a:r>
                        <a:rPr lang="en-US" baseline="0" dirty="0" smtClean="0"/>
                        <a:t> screening camp setup </a:t>
                      </a:r>
                      <a:r>
                        <a:rPr lang="en-US" dirty="0" smtClean="0"/>
                        <a:t>into </a:t>
                      </a:r>
                      <a:r>
                        <a:rPr lang="en-US" dirty="0" err="1" smtClean="0"/>
                        <a:t>Ratodero</a:t>
                      </a:r>
                      <a:r>
                        <a:rPr lang="en-US" baseline="0" dirty="0" smtClean="0"/>
                        <a:t> HIV Center at THQ </a:t>
                      </a:r>
                      <a:r>
                        <a:rPr lang="en-US" baseline="0" dirty="0" err="1" smtClean="0"/>
                        <a:t>Hosp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FELTP Investigation (WHO Mission 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AKU Investigation</a:t>
                      </a:r>
                    </a:p>
                    <a:p>
                      <a:r>
                        <a:rPr lang="en-US" dirty="0" smtClean="0"/>
                        <a:t>ERC</a:t>
                      </a:r>
                    </a:p>
                    <a:p>
                      <a:r>
                        <a:rPr lang="en-US" dirty="0" smtClean="0"/>
                        <a:t>GIS Mapping</a:t>
                      </a:r>
                    </a:p>
                    <a:p>
                      <a:r>
                        <a:rPr lang="en-US" dirty="0" smtClean="0"/>
                        <a:t>Blood</a:t>
                      </a:r>
                      <a:r>
                        <a:rPr lang="en-US" baseline="0" dirty="0" smtClean="0"/>
                        <a:t> Samples for </a:t>
                      </a:r>
                      <a:r>
                        <a:rPr lang="en-US" baseline="0" dirty="0" err="1" smtClean="0"/>
                        <a:t>Phylogenetics</a:t>
                      </a:r>
                      <a:r>
                        <a:rPr lang="en-US" baseline="0" dirty="0" smtClean="0"/>
                        <a:t>/HCV/</a:t>
                      </a:r>
                      <a:r>
                        <a:rPr lang="en-US" baseline="0" dirty="0" err="1" smtClean="0"/>
                        <a:t>HBSag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Interviews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7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Treatment and Care Services on the ground-March 2019</a:t>
            </a:r>
            <a:endParaRPr lang="en-US" sz="36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011232"/>
              </p:ext>
            </p:extLst>
          </p:nvPr>
        </p:nvGraphicFramePr>
        <p:xfrm>
          <a:off x="152400" y="2314575"/>
          <a:ext cx="11582400" cy="3150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  <a:gridCol w="1447800"/>
                <a:gridCol w="1447800"/>
                <a:gridCol w="1447800"/>
              </a:tblGrid>
              <a:tr h="361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Provinces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ART Centers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Adults Ever Registered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Adults Actively Registered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PPTCT Centers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Paeds Treatment Centers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Children Ever Registered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Calibri"/>
                          <a:cs typeface="Arial"/>
                        </a:rPr>
                        <a:t>Children Actively Registered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Federal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3080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2305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Khyber Pakhtunkhwa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1906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Gilgit-Baltistan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Punjab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17366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11595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752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Baluchistan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1114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 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Sindh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Larkana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9972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2370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7579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1607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425 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34,538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24,191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1423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1041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5791200"/>
            <a:ext cx="1209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Communication: National AIDS Control Program/UNAIDS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61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000250"/>
            <a:ext cx="11367541" cy="383530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One </a:t>
            </a:r>
            <a:r>
              <a:rPr lang="en-GB" dirty="0">
                <a:solidFill>
                  <a:srgbClr val="000000"/>
                </a:solidFill>
              </a:rPr>
              <a:t>Adults HIV clinic </a:t>
            </a:r>
            <a:r>
              <a:rPr lang="en-GB" dirty="0" smtClean="0">
                <a:solidFill>
                  <a:srgbClr val="000000"/>
                </a:solidFill>
              </a:rPr>
              <a:t>(25 </a:t>
            </a:r>
            <a:r>
              <a:rPr lang="en-GB" dirty="0">
                <a:solidFill>
                  <a:srgbClr val="000000"/>
                </a:solidFill>
              </a:rPr>
              <a:t>km from Ratodero)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No Children </a:t>
            </a:r>
            <a:r>
              <a:rPr lang="en-GB" dirty="0">
                <a:solidFill>
                  <a:srgbClr val="000000"/>
                </a:solidFill>
              </a:rPr>
              <a:t>HIV </a:t>
            </a:r>
            <a:r>
              <a:rPr lang="en-GB" dirty="0" smtClean="0">
                <a:solidFill>
                  <a:srgbClr val="000000"/>
                </a:solidFill>
              </a:rPr>
              <a:t>clinic (</a:t>
            </a:r>
            <a:r>
              <a:rPr lang="en-GB" dirty="0" err="1" smtClean="0">
                <a:solidFill>
                  <a:srgbClr val="000000"/>
                </a:solidFill>
              </a:rPr>
              <a:t>Center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in Karachi: 450 km from </a:t>
            </a:r>
            <a:r>
              <a:rPr lang="en-GB" dirty="0" err="1" smtClean="0">
                <a:solidFill>
                  <a:srgbClr val="000000"/>
                </a:solidFill>
              </a:rPr>
              <a:t>Ratodero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Establishment of 1 Paediatric </a:t>
            </a:r>
            <a:r>
              <a:rPr lang="en-GB" b="1" dirty="0">
                <a:solidFill>
                  <a:srgbClr val="000000"/>
                </a:solidFill>
              </a:rPr>
              <a:t>HIV Clinic</a:t>
            </a:r>
            <a:r>
              <a:rPr lang="en-GB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2 physicians trained on the job by AKU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Clinic </a:t>
            </a:r>
            <a:r>
              <a:rPr lang="en-GB" dirty="0" smtClean="0">
                <a:solidFill>
                  <a:srgbClr val="000000"/>
                </a:solidFill>
              </a:rPr>
              <a:t>understaffed </a:t>
            </a:r>
            <a:r>
              <a:rPr lang="en-GB" dirty="0">
                <a:solidFill>
                  <a:srgbClr val="000000"/>
                </a:solidFill>
              </a:rPr>
              <a:t>and very crowded</a:t>
            </a:r>
            <a:r>
              <a:rPr lang="en-GB" b="1" dirty="0">
                <a:solidFill>
                  <a:srgbClr val="000000"/>
                </a:solidFill>
              </a:rPr>
              <a:t>, confidentiality </a:t>
            </a:r>
            <a:r>
              <a:rPr lang="en-GB" dirty="0">
                <a:solidFill>
                  <a:srgbClr val="000000"/>
                </a:solidFill>
              </a:rPr>
              <a:t>is a serious issue</a:t>
            </a:r>
          </a:p>
          <a:p>
            <a:pPr lvl="1"/>
            <a:r>
              <a:rPr lang="en-GB" b="1" dirty="0">
                <a:solidFill>
                  <a:srgbClr val="000000"/>
                </a:solidFill>
              </a:rPr>
              <a:t>Mother status is based on self-reported status</a:t>
            </a:r>
            <a:r>
              <a:rPr lang="en-GB" dirty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NAT for confirming diagnosis of children&lt;18 m not done</a:t>
            </a:r>
          </a:p>
          <a:p>
            <a:r>
              <a:rPr lang="en-US" dirty="0">
                <a:solidFill>
                  <a:srgbClr val="000000"/>
                </a:solidFill>
              </a:rPr>
              <a:t>POC CD4 testing available but provides </a:t>
            </a:r>
            <a:r>
              <a:rPr lang="en-US" b="1" dirty="0">
                <a:solidFill>
                  <a:srgbClr val="000000"/>
                </a:solidFill>
              </a:rPr>
              <a:t>absolute number </a:t>
            </a:r>
          </a:p>
          <a:p>
            <a:r>
              <a:rPr lang="en-US" dirty="0">
                <a:solidFill>
                  <a:srgbClr val="000000"/>
                </a:solidFill>
              </a:rPr>
              <a:t>Hepatitis B and C testing using low quality test kits</a:t>
            </a:r>
          </a:p>
          <a:p>
            <a:pPr lvl="0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648319"/>
            <a:ext cx="1136754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400" kern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Care and </a:t>
            </a:r>
            <a:r>
              <a:rPr lang="en-US" sz="4400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Treatment in </a:t>
            </a:r>
            <a:r>
              <a:rPr lang="en-US" sz="4400" kern="0" dirty="0" err="1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Larkana</a:t>
            </a:r>
            <a:endParaRPr lang="en-US" sz="4400" kern="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from scratch</a:t>
            </a:r>
            <a:endParaRPr lang="en-US" dirty="0"/>
          </a:p>
        </p:txBody>
      </p:sp>
      <p:pic>
        <p:nvPicPr>
          <p:cNvPr id="5122" name="Picture 2" descr="D:\mexico city\pictures\patients\PHOTO-2019-05-07-18-24-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81" y="1238251"/>
            <a:ext cx="2164556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exico city\pictures\patients\PHOTO-2019-05-07-18-24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6" y="1123951"/>
            <a:ext cx="33528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mexico city\pictures\patients\PHOTO-2019-05-07-18-24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238251"/>
            <a:ext cx="3789954" cy="213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mexico city\pictures\patients\PHOTO-2019-05-07-07-26-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0" y="3152776"/>
            <a:ext cx="23368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mexico city\pictures\patients\PHOTO-2019-05-07-18-19-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54330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3200" dirty="0" smtClean="0"/>
              <a:t>Makeshift Pediatric Clinic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5231" y="1500188"/>
            <a:ext cx="10972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200" dirty="0" smtClean="0"/>
          </a:p>
        </p:txBody>
      </p:sp>
      <p:pic>
        <p:nvPicPr>
          <p:cNvPr id="5122" name="Picture 2" descr="C:\Users\Fatima.mir\AppData\Local\Microsoft\Windows\Temporary Internet Files\Content.Outlook\7VTBQGBV\PHOTO-2019-05-27-17-47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83" y="2423003"/>
            <a:ext cx="1245975" cy="170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5" y="810713"/>
            <a:ext cx="2621515" cy="179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0" y="2705676"/>
            <a:ext cx="2289963" cy="15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C:\Users\Fatima.mir\AppData\Local\Microsoft\Windows\Temporary Internet Files\Content.Outlook\7VTBQGBV\PHOTO-2019-05-27-18-16-34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5" y="4380027"/>
            <a:ext cx="2297489" cy="15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19" y="801147"/>
            <a:ext cx="2633662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89" y="801147"/>
            <a:ext cx="1640139" cy="139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74" y="4097848"/>
            <a:ext cx="1295651" cy="192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60" y="188494"/>
            <a:ext cx="1471506" cy="223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5707" y="2275763"/>
            <a:ext cx="1378768" cy="208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94" y="810713"/>
            <a:ext cx="1830261" cy="173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98" y="4153170"/>
            <a:ext cx="3553858" cy="16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715" y="4127204"/>
            <a:ext cx="1853719" cy="176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710" y="2620024"/>
            <a:ext cx="2328928" cy="131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mexico city\pictures\PHOTO-2019-05-14-18-09-5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98" y="2628242"/>
            <a:ext cx="2322180" cy="13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</a:t>
            </a:r>
            <a:endParaRPr lang="en-US" dirty="0"/>
          </a:p>
        </p:txBody>
      </p:sp>
      <p:pic>
        <p:nvPicPr>
          <p:cNvPr id="2050" name="Picture 2" descr="D:\mexico city\pictures\PHOTO-2019-06-04-03-51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54" y="1183085"/>
            <a:ext cx="2638071" cy="14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exico city\pictures\IMG_0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1138" y="817167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exico city\pictures\PHOTO-2019-05-10-13-03-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9" y="563167"/>
            <a:ext cx="2986615" cy="167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67" y="2739565"/>
            <a:ext cx="224948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729" y="1183085"/>
            <a:ext cx="1970881" cy="131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0773"/>
            <a:ext cx="1601788" cy="214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80" y="4969479"/>
            <a:ext cx="2361167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7" y="4459224"/>
            <a:ext cx="23288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3" y="2722500"/>
            <a:ext cx="2968625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98" y="2810575"/>
            <a:ext cx="1934902" cy="13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 descr="D:\mexico city\pictures\PHOTO-2019-05-10-13-03-3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083" y="4754200"/>
            <a:ext cx="2937055" cy="16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7" y="4133055"/>
            <a:ext cx="2126898" cy="119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D:\mexico city\pictures\patients\PHOTO-2019-05-07-18-19-2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7" y="2332306"/>
            <a:ext cx="3080457" cy="17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46" y="3868340"/>
            <a:ext cx="2100921" cy="118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53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5231" y="1500188"/>
            <a:ext cx="10972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2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28" y="3446797"/>
            <a:ext cx="1889355" cy="25366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2" y="2378016"/>
            <a:ext cx="2335312" cy="31353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78" y="890949"/>
            <a:ext cx="3220840" cy="2118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188" y="3337657"/>
            <a:ext cx="1972970" cy="268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72" y="2773398"/>
            <a:ext cx="2422769" cy="3252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7240" y="271604"/>
            <a:ext cx="9750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Pediatric HIV Center at Shaikh </a:t>
            </a:r>
            <a:r>
              <a:rPr lang="en-US" sz="3200" b="1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Zayed</a:t>
            </a: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Childrens</a:t>
            </a:r>
            <a:r>
              <a:rPr lang="en-US" sz="32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 Hospital</a:t>
            </a:r>
          </a:p>
          <a:p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01" y="890949"/>
            <a:ext cx="2437629" cy="125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2" y="878592"/>
            <a:ext cx="2505096" cy="140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86825" y="890949"/>
            <a:ext cx="3019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Weight, MUAC</a:t>
            </a:r>
          </a:p>
          <a:p>
            <a:r>
              <a:rPr lang="en-US" dirty="0" smtClean="0"/>
              <a:t>Nutritional Assessment</a:t>
            </a:r>
          </a:p>
          <a:p>
            <a:r>
              <a:rPr lang="en-US" dirty="0" smtClean="0"/>
              <a:t>Clinical Staging</a:t>
            </a:r>
          </a:p>
          <a:p>
            <a:r>
              <a:rPr lang="en-US" dirty="0" smtClean="0"/>
              <a:t>Laboratory tests at baseline</a:t>
            </a:r>
          </a:p>
          <a:p>
            <a:r>
              <a:rPr lang="en-US" dirty="0" smtClean="0"/>
              <a:t>TB Score</a:t>
            </a:r>
          </a:p>
          <a:p>
            <a:r>
              <a:rPr lang="en-US" dirty="0" smtClean="0"/>
              <a:t>Coinfections</a:t>
            </a:r>
          </a:p>
          <a:p>
            <a:r>
              <a:rPr lang="en-US" dirty="0" smtClean="0"/>
              <a:t>Treatment Criteria</a:t>
            </a:r>
          </a:p>
          <a:p>
            <a:r>
              <a:rPr lang="en-US" dirty="0" smtClean="0"/>
              <a:t>Treatment Regimen </a:t>
            </a:r>
          </a:p>
          <a:p>
            <a:r>
              <a:rPr lang="en-US" dirty="0" smtClean="0"/>
              <a:t>Follow up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E4A4A6-46F9-4982-A195-ABCAC714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609600"/>
            <a:ext cx="11074400" cy="990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r-CH" sz="4000" dirty="0" err="1" smtClean="0">
                <a:solidFill>
                  <a:srgbClr val="FF0000"/>
                </a:solidFill>
              </a:rPr>
              <a:t>Pediatric</a:t>
            </a:r>
            <a:r>
              <a:rPr lang="fr-CH" sz="4000" dirty="0" smtClean="0">
                <a:solidFill>
                  <a:srgbClr val="FF0000"/>
                </a:solidFill>
              </a:rPr>
              <a:t> Care: </a:t>
            </a:r>
            <a:r>
              <a:rPr lang="fr-CH" sz="4000" dirty="0" err="1">
                <a:solidFill>
                  <a:srgbClr val="FF0000"/>
                </a:solidFill>
              </a:rPr>
              <a:t>adjusted</a:t>
            </a:r>
            <a:r>
              <a:rPr lang="fr-CH" sz="4000" dirty="0">
                <a:solidFill>
                  <a:srgbClr val="FF0000"/>
                </a:solidFill>
              </a:rPr>
              <a:t> ART </a:t>
            </a:r>
            <a:r>
              <a:rPr lang="fr-CH" sz="4000" dirty="0" err="1">
                <a:solidFill>
                  <a:srgbClr val="FF0000"/>
                </a:solidFill>
              </a:rPr>
              <a:t>regimens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464E50-3389-4958-9A77-6BCA3ADC7F0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en-GB" dirty="0">
              <a:solidFill>
                <a:schemeClr val="accent2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21B0871-C3F0-4804-B91E-125114A71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404214"/>
              </p:ext>
            </p:extLst>
          </p:nvPr>
        </p:nvGraphicFramePr>
        <p:xfrm>
          <a:off x="6505296" y="1819340"/>
          <a:ext cx="5519898" cy="46769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65247">
                  <a:extLst>
                    <a:ext uri="{9D8B030D-6E8A-4147-A177-3AD203B41FA5}">
                      <a16:colId xmlns:a16="http://schemas.microsoft.com/office/drawing/2014/main" xmlns="" val="1486261968"/>
                    </a:ext>
                  </a:extLst>
                </a:gridCol>
                <a:gridCol w="1842448">
                  <a:extLst>
                    <a:ext uri="{9D8B030D-6E8A-4147-A177-3AD203B41FA5}">
                      <a16:colId xmlns:a16="http://schemas.microsoft.com/office/drawing/2014/main" xmlns="" val="1944228111"/>
                    </a:ext>
                  </a:extLst>
                </a:gridCol>
                <a:gridCol w="1912203">
                  <a:extLst>
                    <a:ext uri="{9D8B030D-6E8A-4147-A177-3AD203B41FA5}">
                      <a16:colId xmlns:a16="http://schemas.microsoft.com/office/drawing/2014/main" xmlns="" val="2831634816"/>
                    </a:ext>
                  </a:extLst>
                </a:gridCol>
              </a:tblGrid>
              <a:tr h="6276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Regimens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Formulations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5701811"/>
                  </a:ext>
                </a:extLst>
              </a:tr>
              <a:tr h="62761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&lt;3 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AZT / 3TC / NVP</a:t>
                      </a:r>
                      <a:endParaRPr lang="en-GB" sz="17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FDC dispersible tablet 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58564436"/>
                  </a:ext>
                </a:extLst>
              </a:tr>
              <a:tr h="1083274">
                <a:tc>
                  <a:txBody>
                    <a:bodyPr/>
                    <a:lstStyle/>
                    <a:p>
                      <a:r>
                        <a:rPr lang="en-GB" dirty="0"/>
                        <a:t>≥ 3 y &amp; &lt; 20 kg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ABC / 3TC / EFV</a:t>
                      </a:r>
                      <a:endParaRPr lang="en-GB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ABC/3TC dispersible </a:t>
                      </a:r>
                    </a:p>
                    <a:p>
                      <a:r>
                        <a:rPr lang="en-US" sz="1400" dirty="0"/>
                        <a:t>EFV 200 mg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96659049"/>
                  </a:ext>
                </a:extLst>
              </a:tr>
              <a:tr h="1083274">
                <a:tc>
                  <a:txBody>
                    <a:bodyPr/>
                    <a:lstStyle/>
                    <a:p>
                      <a:r>
                        <a:rPr lang="en-GB" dirty="0"/>
                        <a:t>≥ 20 to &lt; 30 kg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ABC /3TC / DTG</a:t>
                      </a:r>
                      <a:endParaRPr lang="en-GB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ABC/3TC dispersible </a:t>
                      </a:r>
                    </a:p>
                    <a:p>
                      <a:r>
                        <a:rPr lang="en-US" sz="1400" dirty="0"/>
                        <a:t>DTG 50 mg tablet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6802729"/>
                  </a:ext>
                </a:extLst>
              </a:tr>
              <a:tr h="627611">
                <a:tc>
                  <a:txBody>
                    <a:bodyPr/>
                    <a:lstStyle/>
                    <a:p>
                      <a:r>
                        <a:rPr lang="en-GB" dirty="0"/>
                        <a:t>≥ 30 kg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TDF/ 3TC / DTG</a:t>
                      </a:r>
                      <a:endParaRPr lang="en-GB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TLD FDC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25700800"/>
                  </a:ext>
                </a:extLst>
              </a:tr>
              <a:tr h="627611">
                <a:tc gridSpan="3">
                  <a:txBody>
                    <a:bodyPr/>
                    <a:lstStyle/>
                    <a:p>
                      <a:r>
                        <a:rPr lang="en-US" dirty="0"/>
                        <a:t>If TLD is not available TLE can be used from 35 kg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9426479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B300621-588D-478C-9ECA-097B1E2C444D}"/>
              </a:ext>
            </a:extLst>
          </p:cNvPr>
          <p:cNvSpPr txBox="1">
            <a:spLocks/>
          </p:cNvSpPr>
          <p:nvPr/>
        </p:nvSpPr>
        <p:spPr bwMode="auto">
          <a:xfrm>
            <a:off x="149505" y="1917254"/>
            <a:ext cx="6338489" cy="39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Tahom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Segoe UI Light" panose="020B0502040204020203" pitchFamily="34" charset="0"/>
                <a:cs typeface="Tahom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 Light" panose="020B0502040204020203" pitchFamily="34" charset="0"/>
                <a:cs typeface="Tahom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 Light" panose="020B0502040204020203" pitchFamily="34" charset="0"/>
                <a:cs typeface="Tahom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 Light" panose="020B0502040204020203" pitchFamily="34" charset="0"/>
                <a:cs typeface="Tahom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b="1" kern="0" dirty="0">
                <a:cs typeface="Segoe UI Light" panose="020B0502040204020203" pitchFamily="34" charset="0"/>
              </a:rPr>
              <a:t>N</a:t>
            </a:r>
            <a:r>
              <a:rPr lang="en-GB" sz="1800" b="1" kern="0" dirty="0">
                <a:cs typeface="Segoe UI Light" panose="020B0502040204020203" pitchFamily="34" charset="0"/>
              </a:rPr>
              <a:t>o reports of high level </a:t>
            </a:r>
            <a:r>
              <a:rPr lang="en-US" sz="1800" b="1" kern="0" dirty="0">
                <a:cs typeface="Segoe UI Light" panose="020B0502040204020203" pitchFamily="34" charset="0"/>
              </a:rPr>
              <a:t>of NNRTI </a:t>
            </a:r>
            <a:r>
              <a:rPr lang="en-US" sz="1800" kern="0" dirty="0">
                <a:cs typeface="Segoe UI Light" panose="020B0502040204020203" pitchFamily="34" charset="0"/>
              </a:rPr>
              <a:t>resistance in the country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kern="0" dirty="0" smtClean="0">
                <a:cs typeface="Segoe UI Light" panose="020B0502040204020203" pitchFamily="34" charset="0"/>
              </a:rPr>
              <a:t>No prior exposure to maternal or prophylactic ARV in identified children </a:t>
            </a:r>
            <a:endParaRPr lang="en-US" sz="1800" kern="0" dirty="0"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1" kern="0" dirty="0">
                <a:cs typeface="Segoe UI Light" panose="020B0502040204020203" pitchFamily="34" charset="0"/>
              </a:rPr>
              <a:t>LPVr syrup </a:t>
            </a:r>
            <a:r>
              <a:rPr lang="en-US" sz="1800" kern="0" dirty="0" smtClean="0">
                <a:cs typeface="Segoe UI Light" panose="020B0502040204020203" pitchFamily="34" charset="0"/>
              </a:rPr>
              <a:t>has </a:t>
            </a:r>
            <a:r>
              <a:rPr lang="en-US" sz="1800" kern="0" dirty="0">
                <a:cs typeface="Segoe UI Light" panose="020B0502040204020203" pitchFamily="34" charset="0"/>
              </a:rPr>
              <a:t>been introduced in Karachi with low level of </a:t>
            </a:r>
            <a:r>
              <a:rPr lang="en-US" sz="1800" kern="0" dirty="0" smtClean="0">
                <a:cs typeface="Segoe UI Light" panose="020B0502040204020203" pitchFamily="34" charset="0"/>
              </a:rPr>
              <a:t>acceptability</a:t>
            </a:r>
            <a:r>
              <a:rPr lang="en-US" sz="1800" kern="0" dirty="0">
                <a:cs typeface="Segoe UI Light" panose="020B0502040204020203" pitchFamily="34" charset="0"/>
              </a:rPr>
              <a:t>: </a:t>
            </a:r>
          </a:p>
          <a:p>
            <a:pPr marL="742950" lvl="2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kern="0" dirty="0">
                <a:cs typeface="Segoe UI Light" panose="020B0502040204020203" pitchFamily="34" charset="0"/>
              </a:rPr>
              <a:t>Low </a:t>
            </a:r>
            <a:r>
              <a:rPr lang="en-US" sz="1800" kern="0" dirty="0" smtClean="0">
                <a:cs typeface="Segoe UI Light" panose="020B0502040204020203" pitchFamily="34" charset="0"/>
              </a:rPr>
              <a:t>skills among </a:t>
            </a:r>
            <a:r>
              <a:rPr lang="en-US" sz="1800" kern="0" dirty="0">
                <a:cs typeface="Segoe UI Light" panose="020B0502040204020203" pitchFamily="34" charset="0"/>
              </a:rPr>
              <a:t>HCWs and </a:t>
            </a:r>
            <a:r>
              <a:rPr lang="en-US" sz="1800" kern="0" dirty="0" smtClean="0">
                <a:cs typeface="Segoe UI Light" panose="020B0502040204020203" pitchFamily="34" charset="0"/>
              </a:rPr>
              <a:t>caregivers</a:t>
            </a:r>
          </a:p>
          <a:p>
            <a:pPr marL="1200150" lvl="3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b="1" kern="0" dirty="0" smtClean="0">
                <a:cs typeface="Segoe UI Light" panose="020B0502040204020203" pitchFamily="34" charset="0"/>
              </a:rPr>
              <a:t>user-friendly </a:t>
            </a:r>
            <a:r>
              <a:rPr lang="en-US" sz="1400" b="1" kern="0" dirty="0">
                <a:cs typeface="Segoe UI Light" panose="020B0502040204020203" pitchFamily="34" charset="0"/>
              </a:rPr>
              <a:t>formulations </a:t>
            </a:r>
            <a:r>
              <a:rPr lang="en-US" sz="1400" kern="0" dirty="0">
                <a:cs typeface="Segoe UI Light" panose="020B0502040204020203" pitchFamily="34" charset="0"/>
              </a:rPr>
              <a:t>are crucial to ensure adherence </a:t>
            </a:r>
          </a:p>
          <a:p>
            <a:pPr marL="742950" lvl="2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b="1" kern="0" dirty="0">
                <a:cs typeface="Segoe UI Light" panose="020B0502040204020203" pitchFamily="34" charset="0"/>
              </a:rPr>
              <a:t>Temperature in Larkana reaches over 50 </a:t>
            </a:r>
            <a:r>
              <a:rPr lang="en-US" sz="1800" b="1" kern="0" baseline="30000" dirty="0" err="1">
                <a:cs typeface="Segoe UI Light" panose="020B0502040204020203" pitchFamily="34" charset="0"/>
              </a:rPr>
              <a:t>o</a:t>
            </a:r>
            <a:r>
              <a:rPr lang="en-US" sz="1800" b="1" kern="0" dirty="0" err="1">
                <a:cs typeface="Segoe UI Light" panose="020B0502040204020203" pitchFamily="34" charset="0"/>
              </a:rPr>
              <a:t>C</a:t>
            </a:r>
            <a:r>
              <a:rPr lang="en-US" sz="1800" b="1" kern="0" dirty="0">
                <a:cs typeface="Segoe UI Light" panose="020B0502040204020203" pitchFamily="34" charset="0"/>
              </a:rPr>
              <a:t>  </a:t>
            </a:r>
            <a:r>
              <a:rPr lang="en-US" sz="1800" kern="0" dirty="0">
                <a:cs typeface="Segoe UI Light" panose="020B0502040204020203" pitchFamily="34" charset="0"/>
              </a:rPr>
              <a:t>in </a:t>
            </a:r>
            <a:r>
              <a:rPr lang="en-US" sz="1800" kern="0" dirty="0" smtClean="0">
                <a:cs typeface="Segoe UI Light" panose="020B0502040204020203" pitchFamily="34" charset="0"/>
              </a:rPr>
              <a:t>summer</a:t>
            </a:r>
            <a:endParaRPr lang="en-GB" sz="1800" kern="0" dirty="0">
              <a:cs typeface="Segoe UI Light" panose="020B0502040204020203" pitchFamily="34" charset="0"/>
            </a:endParaRPr>
          </a:p>
          <a:p>
            <a:pPr marL="742950" lvl="2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kern="0" dirty="0" smtClean="0">
                <a:cs typeface="Segoe UI Light" panose="020B0502040204020203" pitchFamily="34" charset="0"/>
              </a:rPr>
              <a:t>Global </a:t>
            </a:r>
            <a:r>
              <a:rPr lang="en-US" sz="1800" kern="0" dirty="0">
                <a:cs typeface="Segoe UI Light" panose="020B0502040204020203" pitchFamily="34" charset="0"/>
              </a:rPr>
              <a:t>capacity </a:t>
            </a:r>
            <a:r>
              <a:rPr lang="en-US" sz="1800" kern="0" dirty="0" smtClean="0">
                <a:cs typeface="Segoe UI Light" panose="020B0502040204020203" pitchFamily="34" charset="0"/>
              </a:rPr>
              <a:t>low </a:t>
            </a:r>
            <a:r>
              <a:rPr lang="en-US" sz="1800" kern="0" dirty="0">
                <a:cs typeface="Segoe UI Light" panose="020B0502040204020203" pitchFamily="34" charset="0"/>
              </a:rPr>
              <a:t>to ensure constant in-country availability of </a:t>
            </a:r>
            <a:r>
              <a:rPr lang="en-US" sz="1800" kern="0" dirty="0" err="1">
                <a:cs typeface="Segoe UI Light" panose="020B0502040204020203" pitchFamily="34" charset="0"/>
              </a:rPr>
              <a:t>LPVr</a:t>
            </a:r>
            <a:r>
              <a:rPr lang="en-US" sz="1800" kern="0" dirty="0">
                <a:cs typeface="Segoe UI Light" panose="020B0502040204020203" pitchFamily="34" charset="0"/>
              </a:rPr>
              <a:t> pellets or granules </a:t>
            </a:r>
            <a:endParaRPr lang="en-GB" sz="1800" kern="0" dirty="0"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8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Outbreak Investigation and Treatment Challenges</a:t>
            </a:r>
            <a:br>
              <a:rPr lang="en-US" dirty="0" smtClean="0"/>
            </a:br>
            <a:r>
              <a:rPr lang="en-US" dirty="0" err="1" smtClean="0"/>
              <a:t>Ratodero</a:t>
            </a:r>
            <a:r>
              <a:rPr lang="en-US" dirty="0" smtClean="0"/>
              <a:t>, District </a:t>
            </a:r>
            <a:r>
              <a:rPr lang="en-US" dirty="0" err="1" smtClean="0"/>
              <a:t>Larkana</a:t>
            </a:r>
            <a:r>
              <a:rPr lang="en-US" dirty="0" smtClean="0"/>
              <a:t>, Pakistan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543143"/>
          </a:xfrm>
        </p:spPr>
        <p:txBody>
          <a:bodyPr>
            <a:normAutofit/>
          </a:bodyPr>
          <a:lstStyle/>
          <a:p>
            <a:r>
              <a:rPr lang="en-US" dirty="0" smtClean="0"/>
              <a:t>Fatima </a:t>
            </a:r>
            <a:r>
              <a:rPr lang="en-US" dirty="0"/>
              <a:t>Mir Assistant Professor Aga Khan University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65" y="4663751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2080" y="4629262"/>
            <a:ext cx="1995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FatimaMirPedsID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4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 smtClean="0">
                <a:solidFill>
                  <a:srgbClr val="FF0000"/>
                </a:solidFill>
              </a:rPr>
              <a:t>#IAS2019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Nevirapine</a:t>
            </a:r>
            <a:r>
              <a:rPr lang="en-US" dirty="0" smtClean="0"/>
              <a:t> versus </a:t>
            </a:r>
            <a:r>
              <a:rPr lang="en-US" dirty="0" err="1" smtClean="0"/>
              <a:t>Cotrimoxazole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47" y="3161756"/>
            <a:ext cx="2188654" cy="292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9" y="3340101"/>
            <a:ext cx="2055811" cy="274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96" y="4489451"/>
            <a:ext cx="1486024" cy="19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1557339"/>
            <a:ext cx="2200275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3161756"/>
            <a:ext cx="2444750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557339"/>
            <a:ext cx="22987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C:\Users\fatima.mir\AppData\Local\Microsoft\Windows\INetCache\Content.Outlook\SJXP3593\PHOTO-2019-07-01-23-17-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4" y="703515"/>
            <a:ext cx="1820279" cy="2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982639" y="648319"/>
            <a:ext cx="1099450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Potential attrition at each step in Patient Pathway</a:t>
            </a:r>
            <a:endParaRPr lang="en-US" kern="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22947301"/>
              </p:ext>
            </p:extLst>
          </p:nvPr>
        </p:nvGraphicFramePr>
        <p:xfrm>
          <a:off x="138546" y="1638919"/>
          <a:ext cx="11838596" cy="486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rved Left Arrow 8"/>
          <p:cNvSpPr/>
          <p:nvPr/>
        </p:nvSpPr>
        <p:spPr bwMode="auto">
          <a:xfrm>
            <a:off x="1787236" y="4558146"/>
            <a:ext cx="595745" cy="997527"/>
          </a:xfrm>
          <a:prstGeom prst="curvedLeft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39825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  <a:tab pos="3946525" algn="l"/>
              </a:tabLst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Curved Left Arrow 9"/>
          <p:cNvSpPr/>
          <p:nvPr/>
        </p:nvSpPr>
        <p:spPr bwMode="auto">
          <a:xfrm>
            <a:off x="9999459" y="4558145"/>
            <a:ext cx="595745" cy="997527"/>
          </a:xfrm>
          <a:prstGeom prst="curvedLeft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" name="Curved Left Arrow 10"/>
          <p:cNvSpPr/>
          <p:nvPr/>
        </p:nvSpPr>
        <p:spPr bwMode="auto">
          <a:xfrm>
            <a:off x="7938650" y="4502726"/>
            <a:ext cx="595745" cy="997527"/>
          </a:xfrm>
          <a:prstGeom prst="curvedLeft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Curved Left Arrow 11"/>
          <p:cNvSpPr/>
          <p:nvPr/>
        </p:nvSpPr>
        <p:spPr bwMode="auto">
          <a:xfrm>
            <a:off x="5839688" y="4544290"/>
            <a:ext cx="595745" cy="997527"/>
          </a:xfrm>
          <a:prstGeom prst="curvedLeft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" name="Curved Left Arrow 12"/>
          <p:cNvSpPr/>
          <p:nvPr/>
        </p:nvSpPr>
        <p:spPr bwMode="auto">
          <a:xfrm>
            <a:off x="3886198" y="4558145"/>
            <a:ext cx="595745" cy="997527"/>
          </a:xfrm>
          <a:prstGeom prst="curvedLeft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1398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288925" algn="l"/>
                <a:tab pos="3946525" algn="l"/>
              </a:tabLst>
            </a:pPr>
            <a:endParaRPr 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327" y="5361709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Drop out?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33592" y="544483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Drop out?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9995" y="541238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Drop out?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7220" y="544483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Drop out?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1245" y="537100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Drop out?</a:t>
            </a:r>
          </a:p>
        </p:txBody>
      </p:sp>
    </p:spTree>
    <p:extLst>
      <p:ext uri="{BB962C8B-B14F-4D97-AF65-F5344CB8AC3E}">
        <p14:creationId xmlns:p14="http://schemas.microsoft.com/office/powerpoint/2010/main" val="40718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and Sustainability in future strategy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Mission 2: Training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WHO Mission 2: debriefing</a:t>
            </a: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9" y="2131219"/>
            <a:ext cx="5268384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07" y="2286000"/>
            <a:ext cx="4855636" cy="364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8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2263" y="648319"/>
            <a:ext cx="1149348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000" b="0" kern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HIV testing: revised algorithm &amp; procurement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2B1A5D-EED0-47DC-9CB7-5F6DF8E7828E}"/>
              </a:ext>
            </a:extLst>
          </p:cNvPr>
          <p:cNvGrpSpPr/>
          <p:nvPr/>
        </p:nvGrpSpPr>
        <p:grpSpPr>
          <a:xfrm>
            <a:off x="5503722" y="1849299"/>
            <a:ext cx="6688278" cy="4924670"/>
            <a:chOff x="5210381" y="1746926"/>
            <a:chExt cx="6815363" cy="5027043"/>
          </a:xfrm>
        </p:grpSpPr>
        <p:pic>
          <p:nvPicPr>
            <p:cNvPr id="6" name="Picture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941" y="1746926"/>
              <a:ext cx="6369803" cy="502704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5999" y="1849299"/>
              <a:ext cx="1844297" cy="659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Alere</a:t>
              </a:r>
              <a:r>
                <a:rPr lang="en-US" dirty="0">
                  <a:highlight>
                    <a:srgbClr val="FFFF00"/>
                  </a:highlight>
                </a:rPr>
                <a:t> determine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23127" y="3059668"/>
              <a:ext cx="1095021" cy="37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Unigold</a:t>
              </a: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0381" y="5389653"/>
              <a:ext cx="1686364" cy="37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SD </a:t>
              </a:r>
              <a:r>
                <a:rPr lang="en-US" dirty="0" err="1">
                  <a:highlight>
                    <a:srgbClr val="FFFF00"/>
                  </a:highlight>
                </a:rPr>
                <a:t>Bioline</a:t>
              </a: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8180628-34A8-4239-B4AA-1A5DE04E4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281" y="1849299"/>
            <a:ext cx="6052612" cy="492467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June 10 2019 - 50,220 tests</a:t>
            </a:r>
            <a:r>
              <a:rPr lang="en-US" sz="2000" dirty="0"/>
              <a:t> </a:t>
            </a:r>
            <a:r>
              <a:rPr lang="en-US" sz="2000" dirty="0" smtClean="0"/>
              <a:t> arrived</a:t>
            </a:r>
            <a:endParaRPr lang="en-US" sz="2000" dirty="0"/>
          </a:p>
          <a:p>
            <a:r>
              <a:rPr lang="en-US" sz="2000" dirty="0" err="1"/>
              <a:t>Allere</a:t>
            </a:r>
            <a:r>
              <a:rPr lang="en-US" sz="2000" dirty="0"/>
              <a:t> Determine: 37,000 Tests </a:t>
            </a:r>
          </a:p>
          <a:p>
            <a:r>
              <a:rPr lang="en-US" sz="2000" dirty="0" err="1"/>
              <a:t>Allere</a:t>
            </a:r>
            <a:r>
              <a:rPr lang="en-US" sz="2000" dirty="0"/>
              <a:t> Combo: 9,500 Tests  </a:t>
            </a:r>
          </a:p>
          <a:p>
            <a:r>
              <a:rPr lang="en-US" sz="2000" dirty="0"/>
              <a:t>Uni Gold: 3,720 Tests  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Next planned procurement 60,000 RDT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A5D5919-F8CA-417B-8824-678EFAB14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308711"/>
              </p:ext>
            </p:extLst>
          </p:nvPr>
        </p:nvGraphicFramePr>
        <p:xfrm>
          <a:off x="82867" y="4217688"/>
          <a:ext cx="5452945" cy="2415123"/>
        </p:xfrm>
        <a:graphic>
          <a:graphicData uri="http://schemas.openxmlformats.org/drawingml/2006/table">
            <a:tbl>
              <a:tblPr firstCol="1" bandRow="1">
                <a:tableStyleId>{85BE263C-DBD7-4A20-BB59-AAB30ACAA65A}</a:tableStyleId>
              </a:tblPr>
              <a:tblGrid>
                <a:gridCol w="2878697">
                  <a:extLst>
                    <a:ext uri="{9D8B030D-6E8A-4147-A177-3AD203B41FA5}">
                      <a16:colId xmlns:a16="http://schemas.microsoft.com/office/drawing/2014/main" xmlns="" val="1236901207"/>
                    </a:ext>
                  </a:extLst>
                </a:gridCol>
                <a:gridCol w="1555845">
                  <a:extLst>
                    <a:ext uri="{9D8B030D-6E8A-4147-A177-3AD203B41FA5}">
                      <a16:colId xmlns:a16="http://schemas.microsoft.com/office/drawing/2014/main" xmlns="" val="782403982"/>
                    </a:ext>
                  </a:extLst>
                </a:gridCol>
                <a:gridCol w="1018403">
                  <a:extLst>
                    <a:ext uri="{9D8B030D-6E8A-4147-A177-3AD203B41FA5}">
                      <a16:colId xmlns:a16="http://schemas.microsoft.com/office/drawing/2014/main" xmlns="" val="1906705972"/>
                    </a:ext>
                  </a:extLst>
                </a:gridCol>
              </a:tblGrid>
              <a:tr h="805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HIV 1/2 - Determine HIV Combo Kit – 100 tests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500 Pack of 100</a:t>
                      </a:r>
                      <a:endParaRPr lang="en-GB" sz="15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366" marR="19097" marT="6366" marB="2546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47,500 USD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9097" marR="6366" marT="6366" marB="25463" anchor="ctr"/>
                </a:tc>
                <a:extLst>
                  <a:ext uri="{0D108BD9-81ED-4DB2-BD59-A6C34878D82A}">
                    <a16:rowId xmlns:a16="http://schemas.microsoft.com/office/drawing/2014/main" xmlns="" val="1819511337"/>
                  </a:ext>
                </a:extLst>
              </a:tr>
              <a:tr h="805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HIV 1+2 - Uni-gold HIV Kit -20 tests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80.0 Pack</a:t>
                      </a:r>
                      <a:endParaRPr lang="en-GB" sz="15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366" marR="19097" marT="6366" marB="2546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2,560 USD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9097" marR="6366" marT="6366" marB="25463" anchor="ctr"/>
                </a:tc>
                <a:extLst>
                  <a:ext uri="{0D108BD9-81ED-4DB2-BD59-A6C34878D82A}">
                    <a16:rowId xmlns:a16="http://schemas.microsoft.com/office/drawing/2014/main" xmlns="" val="757568025"/>
                  </a:ext>
                </a:extLst>
              </a:tr>
              <a:tr h="805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HIV 1/2 - </a:t>
                      </a:r>
                      <a:r>
                        <a:rPr lang="en-GB" sz="1400" dirty="0" err="1">
                          <a:effectLst/>
                        </a:rPr>
                        <a:t>Bioline</a:t>
                      </a:r>
                      <a:r>
                        <a:rPr lang="en-GB" sz="1400" dirty="0">
                          <a:effectLst/>
                        </a:rPr>
                        <a:t> 3.0 Kit -  25 tests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64.0 Pack</a:t>
                      </a:r>
                      <a:endParaRPr lang="en-GB" sz="15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366" marR="19097" marT="6366" marB="2546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1,312 USD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9097" marR="6366" marT="6366" marB="25463" anchor="ctr"/>
                </a:tc>
                <a:extLst>
                  <a:ext uri="{0D108BD9-81ED-4DB2-BD59-A6C34878D82A}">
                    <a16:rowId xmlns:a16="http://schemas.microsoft.com/office/drawing/2014/main" xmlns="" val="3921978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68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46" y="1884556"/>
            <a:ext cx="11158654" cy="459244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3200" dirty="0"/>
              <a:t>Expedited procurement by the Global Fund: drugs expected in country in July 2019 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3200" dirty="0"/>
              <a:t>Ethiopia identified and donation of 2000 vials of ZLN in process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3200" dirty="0"/>
              <a:t>Possible donation ARVs from USAID to WHO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55343" y="648319"/>
            <a:ext cx="104872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Franklin Gothic Demi" panose="020B0703020102020204" pitchFamily="34" charset="0"/>
                <a:ea typeface="Segoe UI" panose="020B0502040204020203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kern="0" dirty="0">
                <a:solidFill>
                  <a:srgbClr val="FF0000"/>
                </a:solidFill>
                <a:latin typeface="Franklin Gothic Book" panose="020B0503020102020204" pitchFamily="34" charset="0"/>
              </a:rPr>
              <a:t>Procurement of Pediatric ARV</a:t>
            </a:r>
          </a:p>
        </p:txBody>
      </p:sp>
    </p:spTree>
    <p:extLst>
      <p:ext uri="{BB962C8B-B14F-4D97-AF65-F5344CB8AC3E}">
        <p14:creationId xmlns:p14="http://schemas.microsoft.com/office/powerpoint/2010/main" val="2190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57E91-7B4B-4782-87A2-706A1D40B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Global Fund procurement ARVs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83784014-3791-432E-AE91-87172259B7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340048"/>
              </p:ext>
            </p:extLst>
          </p:nvPr>
        </p:nvGraphicFramePr>
        <p:xfrm>
          <a:off x="294889" y="1828463"/>
          <a:ext cx="11614613" cy="4858976"/>
        </p:xfrm>
        <a:graphic>
          <a:graphicData uri="http://schemas.openxmlformats.org/drawingml/2006/table">
            <a:tbl>
              <a:tblPr/>
              <a:tblGrid>
                <a:gridCol w="671688">
                  <a:extLst>
                    <a:ext uri="{9D8B030D-6E8A-4147-A177-3AD203B41FA5}">
                      <a16:colId xmlns:a16="http://schemas.microsoft.com/office/drawing/2014/main" xmlns="" val="1852153246"/>
                    </a:ext>
                  </a:extLst>
                </a:gridCol>
                <a:gridCol w="844699">
                  <a:extLst>
                    <a:ext uri="{9D8B030D-6E8A-4147-A177-3AD203B41FA5}">
                      <a16:colId xmlns:a16="http://schemas.microsoft.com/office/drawing/2014/main" xmlns="" val="2095425247"/>
                    </a:ext>
                  </a:extLst>
                </a:gridCol>
                <a:gridCol w="3979246">
                  <a:extLst>
                    <a:ext uri="{9D8B030D-6E8A-4147-A177-3AD203B41FA5}">
                      <a16:colId xmlns:a16="http://schemas.microsoft.com/office/drawing/2014/main" xmlns="" val="1951168107"/>
                    </a:ext>
                  </a:extLst>
                </a:gridCol>
                <a:gridCol w="511399">
                  <a:extLst>
                    <a:ext uri="{9D8B030D-6E8A-4147-A177-3AD203B41FA5}">
                      <a16:colId xmlns:a16="http://schemas.microsoft.com/office/drawing/2014/main" xmlns="" val="863532121"/>
                    </a:ext>
                  </a:extLst>
                </a:gridCol>
                <a:gridCol w="926116">
                  <a:extLst>
                    <a:ext uri="{9D8B030D-6E8A-4147-A177-3AD203B41FA5}">
                      <a16:colId xmlns:a16="http://schemas.microsoft.com/office/drawing/2014/main" xmlns="" val="1727647237"/>
                    </a:ext>
                  </a:extLst>
                </a:gridCol>
                <a:gridCol w="742928">
                  <a:extLst>
                    <a:ext uri="{9D8B030D-6E8A-4147-A177-3AD203B41FA5}">
                      <a16:colId xmlns:a16="http://schemas.microsoft.com/office/drawing/2014/main" xmlns="" val="4228066339"/>
                    </a:ext>
                  </a:extLst>
                </a:gridCol>
                <a:gridCol w="1284547">
                  <a:extLst>
                    <a:ext uri="{9D8B030D-6E8A-4147-A177-3AD203B41FA5}">
                      <a16:colId xmlns:a16="http://schemas.microsoft.com/office/drawing/2014/main" xmlns="" val="3279923234"/>
                    </a:ext>
                  </a:extLst>
                </a:gridCol>
                <a:gridCol w="1219018">
                  <a:extLst>
                    <a:ext uri="{9D8B030D-6E8A-4147-A177-3AD203B41FA5}">
                      <a16:colId xmlns:a16="http://schemas.microsoft.com/office/drawing/2014/main" xmlns="" val="2279559705"/>
                    </a:ext>
                  </a:extLst>
                </a:gridCol>
                <a:gridCol w="1434972">
                  <a:extLst>
                    <a:ext uri="{9D8B030D-6E8A-4147-A177-3AD203B41FA5}">
                      <a16:colId xmlns:a16="http://schemas.microsoft.com/office/drawing/2014/main" xmlns="" val="609506727"/>
                    </a:ext>
                  </a:extLst>
                </a:gridCol>
              </a:tblGrid>
              <a:tr h="45753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Requisition #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 Order #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 Description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Quantity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Docs Sharing date (ready to ship - waivers awaited)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Docs Sharing date for waivers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delivery date based on expedited waivers (1 week + 1 week shipping)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Delivery Date assuming waivers take normal time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5565594"/>
                  </a:ext>
                </a:extLst>
              </a:tr>
              <a:tr h="147224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First RSM Order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9758744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PE-51397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PO-541820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Nevirapine 10mg/ml, oral suspension w/syringe, Bottle,100 ml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1,176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Ready to ship, pending waivers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2955462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PE-51397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PO-541780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Abacavir 300mg, tablets, 60 Tabs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1,200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Ready to ship, pending waivers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5366889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PE-51397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PO-541810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Lopinavir/Ritonavir 80/20mg/ml [Kaletra], oral solution w/syringe, cool, Bottle 5 x 60 ml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144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Documents will be shared this week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170374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PE-51397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PO-541800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Zidovudine 10mg/ml, oral solution w/syringe, Bottle, 240 ml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600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Documents will be shared this week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8874961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PE-51397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PO-541801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Zidovudine 10mg/ml, oral solution w/syringe, Bottle, 240 ml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600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from stock remaining 50% from fresh production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5113168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PE-51397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PO-541790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Lamivudine 10mg/ml, oral solution w/syringe, Bottle, 240 ml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870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Ready to ship, pending waivers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338629"/>
                  </a:ext>
                </a:extLst>
              </a:tr>
              <a:tr h="18599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PE-51397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PO-541830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Lamivudine/Nevirapine/Zidovudine 30/50/60mg, dispersible tablets, 60 Tabs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2,880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Ready to ship, pending waivers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7153403"/>
                  </a:ext>
                </a:extLst>
              </a:tr>
              <a:tr h="185994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Second RSM Order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9010544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PE-51439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PO-542570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Efavirenz 200mg, double-scored tablets, 90 Tabs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2,884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Documents will be shared this week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2974983"/>
                  </a:ext>
                </a:extLst>
              </a:tr>
              <a:tr h="44167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PE-51439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PO-542590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Efavirenz 200mg, double-scored tablets, 90 Tabs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298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part from stock, remaining (small part) from fresh production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6418992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PE-51439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PO-542600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Dolutegravir 50mg, film-coated tablets, 30 Tabs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632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Documents will be shared this week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51865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PE-51439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PO-542580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Abacavir/Lamivudine 120/60mg, dispersible tablets, 30 Tabs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11,444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Documents will be shared this week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7494405"/>
                  </a:ext>
                </a:extLst>
              </a:tr>
              <a:tr h="294449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PE-51439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PO-542570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Lamivudine/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Nevirapine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/Zidovudine 30/50/60mg, dispersible tablets, 60 Tabs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4,357 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20-Jun-2019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05-Jul-2019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08-Aug-2019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Documents will be shared this week</a:t>
                      </a:r>
                    </a:p>
                  </a:txBody>
                  <a:tcPr marL="7213" marR="7213" marT="72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5726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5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and Care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b="1" dirty="0" smtClean="0"/>
              <a:t>Capacity Building </a:t>
            </a:r>
          </a:p>
          <a:p>
            <a:pPr lvl="1"/>
            <a:r>
              <a:rPr lang="en-US" sz="2600" dirty="0" smtClean="0"/>
              <a:t>New Clinic at </a:t>
            </a:r>
            <a:r>
              <a:rPr lang="en-US" sz="2600" dirty="0" err="1" smtClean="0"/>
              <a:t>Ratodero</a:t>
            </a:r>
            <a:endParaRPr lang="en-US" sz="2600" dirty="0" smtClean="0"/>
          </a:p>
          <a:p>
            <a:pPr lvl="1"/>
            <a:r>
              <a:rPr lang="en-US" sz="2600" dirty="0" smtClean="0"/>
              <a:t>Recruit </a:t>
            </a:r>
            <a:r>
              <a:rPr lang="en-US" sz="2600" dirty="0"/>
              <a:t>and train new </a:t>
            </a:r>
            <a:r>
              <a:rPr lang="en-US" sz="2600" dirty="0" smtClean="0"/>
              <a:t>staff </a:t>
            </a:r>
            <a:r>
              <a:rPr lang="en-US" sz="2600" dirty="0"/>
              <a:t>(physicians, DEO, Counsellors, </a:t>
            </a:r>
            <a:r>
              <a:rPr lang="en-US" sz="2600" dirty="0" smtClean="0"/>
              <a:t>Case </a:t>
            </a:r>
            <a:r>
              <a:rPr lang="en-US" sz="2600" dirty="0"/>
              <a:t>managers)</a:t>
            </a:r>
          </a:p>
          <a:p>
            <a:r>
              <a:rPr lang="en-US" sz="2600" b="1" dirty="0" smtClean="0"/>
              <a:t>Training and Mentoring</a:t>
            </a:r>
          </a:p>
          <a:p>
            <a:pPr lvl="1"/>
            <a:r>
              <a:rPr lang="en-US" sz="2600" dirty="0" smtClean="0"/>
              <a:t>Develop </a:t>
            </a:r>
            <a:r>
              <a:rPr lang="en-US" sz="2600" dirty="0"/>
              <a:t>comprehensive training module which incorporates growth assessment, nutritional management, TB Evaluation, </a:t>
            </a:r>
            <a:r>
              <a:rPr lang="en-US" sz="2600" dirty="0" smtClean="0"/>
              <a:t>vaccination, common childhood Illnesses, Opportunistic infections</a:t>
            </a:r>
            <a:endParaRPr lang="en-US" sz="2600" dirty="0"/>
          </a:p>
          <a:p>
            <a:pPr lvl="1"/>
            <a:r>
              <a:rPr lang="en-US" sz="2600" dirty="0"/>
              <a:t>Simplified </a:t>
            </a:r>
            <a:r>
              <a:rPr lang="en-US" sz="2600" dirty="0" err="1"/>
              <a:t>JobAids</a:t>
            </a:r>
            <a:endParaRPr lang="en-US" sz="2600" dirty="0"/>
          </a:p>
          <a:p>
            <a:pPr lvl="1"/>
            <a:r>
              <a:rPr lang="en-US" sz="2600" dirty="0"/>
              <a:t>Relevant ICE Material for clients and caregivers </a:t>
            </a:r>
          </a:p>
          <a:p>
            <a:pPr lvl="1"/>
            <a:r>
              <a:rPr lang="en-US" sz="2600" dirty="0"/>
              <a:t>Develop a cadre of Master Trainers </a:t>
            </a:r>
            <a:r>
              <a:rPr lang="en-US" sz="2600" dirty="0" smtClean="0"/>
              <a:t>and Remote Mentors  </a:t>
            </a:r>
            <a:endParaRPr lang="en-US" sz="2600" dirty="0"/>
          </a:p>
          <a:p>
            <a:pPr lvl="1"/>
            <a:r>
              <a:rPr lang="en-US" sz="2600" dirty="0" smtClean="0"/>
              <a:t>Formalize linkages with important services </a:t>
            </a:r>
          </a:p>
          <a:p>
            <a:pPr lvl="1"/>
            <a:r>
              <a:rPr lang="en-US" sz="2600" dirty="0"/>
              <a:t>T</a:t>
            </a:r>
            <a:r>
              <a:rPr lang="en-US" sz="2600" dirty="0" smtClean="0"/>
              <a:t>ele-links</a:t>
            </a:r>
            <a:endParaRPr lang="en-US" sz="26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29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and Care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200"/>
              </a:spcAft>
            </a:pPr>
            <a:r>
              <a:rPr lang="en-US" sz="3500" b="1" dirty="0" smtClean="0">
                <a:solidFill>
                  <a:schemeClr val="tx1"/>
                </a:solidFill>
                <a:cs typeface="Segoe UI Light" panose="020B0502040204020203" pitchFamily="34" charset="0"/>
              </a:rPr>
              <a:t>Developing a Provincial </a:t>
            </a:r>
            <a:r>
              <a:rPr lang="en-US" sz="3500" b="1" dirty="0">
                <a:solidFill>
                  <a:schemeClr val="tx1"/>
                </a:solidFill>
                <a:cs typeface="Segoe UI Light" panose="020B0502040204020203" pitchFamily="34" charset="0"/>
              </a:rPr>
              <a:t>Strategy </a:t>
            </a:r>
          </a:p>
          <a:p>
            <a:pPr lvl="1">
              <a:spcAft>
                <a:spcPts val="200"/>
              </a:spcAft>
            </a:pPr>
            <a:r>
              <a:rPr lang="en-US" sz="3500" dirty="0"/>
              <a:t>Patient monitoring laboratory capacity </a:t>
            </a:r>
            <a:endParaRPr lang="en-US" sz="3500" dirty="0" smtClean="0"/>
          </a:p>
          <a:p>
            <a:pPr lvl="2"/>
            <a:r>
              <a:rPr lang="en-US" sz="3500" dirty="0"/>
              <a:t>Consider shared use of </a:t>
            </a:r>
            <a:r>
              <a:rPr lang="en-US" sz="3500" u="sng" dirty="0" err="1"/>
              <a:t>GeneXpert</a:t>
            </a:r>
            <a:r>
              <a:rPr lang="en-US" sz="3500" u="sng" dirty="0"/>
              <a:t> machines</a:t>
            </a:r>
            <a:r>
              <a:rPr lang="en-US" sz="3500" dirty="0"/>
              <a:t>, available in TB services, for viral load testing and EID</a:t>
            </a:r>
          </a:p>
          <a:p>
            <a:pPr lvl="2"/>
            <a:r>
              <a:rPr lang="en-US" sz="3500" dirty="0"/>
              <a:t>Deploy POC </a:t>
            </a:r>
            <a:r>
              <a:rPr lang="en-CA" sz="3500" dirty="0"/>
              <a:t>technologies that can provide both </a:t>
            </a:r>
            <a:r>
              <a:rPr lang="en-CA" sz="3500" u="sng" dirty="0"/>
              <a:t>absolute CD4 count and CD4%</a:t>
            </a:r>
            <a:r>
              <a:rPr lang="en-CA" sz="3500" dirty="0"/>
              <a:t> (for children &lt; 5 years of age) </a:t>
            </a:r>
          </a:p>
          <a:p>
            <a:pPr lvl="1">
              <a:spcAft>
                <a:spcPts val="200"/>
              </a:spcAft>
            </a:pPr>
            <a:r>
              <a:rPr lang="en-US" sz="3500" dirty="0" smtClean="0">
                <a:solidFill>
                  <a:schemeClr val="tx1"/>
                </a:solidFill>
                <a:cs typeface="Segoe UI Light" panose="020B0502040204020203" pitchFamily="34" charset="0"/>
              </a:rPr>
              <a:t>Treatment </a:t>
            </a:r>
            <a:endParaRPr lang="en-US" sz="3500" dirty="0" smtClean="0">
              <a:solidFill>
                <a:schemeClr val="tx1"/>
              </a:solidFill>
              <a:cs typeface="Segoe UI Light" panose="020B0502040204020203" pitchFamily="34" charset="0"/>
            </a:endParaRPr>
          </a:p>
          <a:p>
            <a:pPr lvl="2">
              <a:spcAft>
                <a:spcPts val="200"/>
              </a:spcAft>
            </a:pPr>
            <a:r>
              <a:rPr lang="en-US" sz="3500" dirty="0" smtClean="0">
                <a:solidFill>
                  <a:schemeClr val="tx1"/>
                </a:solidFill>
                <a:cs typeface="Segoe UI Light" panose="020B0502040204020203" pitchFamily="34" charset="0"/>
              </a:rPr>
              <a:t>ARV for all</a:t>
            </a:r>
          </a:p>
          <a:p>
            <a:pPr>
              <a:spcAft>
                <a:spcPts val="200"/>
              </a:spcAft>
            </a:pPr>
            <a:r>
              <a:rPr lang="en-US" sz="3500" b="1" dirty="0" smtClean="0"/>
              <a:t>Enabling </a:t>
            </a:r>
            <a:r>
              <a:rPr lang="en-US" sz="3500" b="1" dirty="0"/>
              <a:t>health system</a:t>
            </a:r>
          </a:p>
          <a:p>
            <a:pPr lvl="1"/>
            <a:r>
              <a:rPr lang="en-US" sz="3500" dirty="0"/>
              <a:t>Stigma reduction in health care settings using WHO/EMRO stigma reduction </a:t>
            </a:r>
            <a:r>
              <a:rPr lang="en-US" sz="3500" dirty="0" smtClean="0"/>
              <a:t>package</a:t>
            </a:r>
          </a:p>
          <a:p>
            <a:pPr lvl="1"/>
            <a:r>
              <a:rPr lang="en-US" sz="3600" dirty="0"/>
              <a:t>Home health Plan (</a:t>
            </a:r>
            <a:r>
              <a:rPr lang="en-US" sz="3600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Involvement of “Ladies Health Workers”)</a:t>
            </a:r>
          </a:p>
          <a:p>
            <a:pPr marL="457200" lvl="1" indent="0">
              <a:buNone/>
            </a:pPr>
            <a:endParaRPr lang="en-US" sz="3500" dirty="0"/>
          </a:p>
          <a:p>
            <a:pPr>
              <a:spcAft>
                <a:spcPts val="1800"/>
              </a:spcAft>
            </a:pPr>
            <a:endParaRPr lang="en-US" sz="2800" dirty="0"/>
          </a:p>
          <a:p>
            <a:pPr>
              <a:spcAft>
                <a:spcPts val="200"/>
              </a:spcAft>
            </a:pPr>
            <a:endParaRPr lang="en-GB" sz="30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6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 Forward: Treatment and Care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193814"/>
              </p:ext>
            </p:extLst>
          </p:nvPr>
        </p:nvGraphicFramePr>
        <p:xfrm>
          <a:off x="750888" y="1600200"/>
          <a:ext cx="10690225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662"/>
                <a:gridCol w="876300"/>
                <a:gridCol w="885825"/>
                <a:gridCol w="838200"/>
                <a:gridCol w="914400"/>
                <a:gridCol w="885825"/>
                <a:gridCol w="11160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 (Treatment and Care)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Qtr2, 2019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xxQtr3,</a:t>
                      </a:r>
                      <a:r>
                        <a:rPr lang="en-US" sz="1000" baseline="0" dirty="0" smtClean="0"/>
                        <a:t> 2019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Qtr4, 2019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Qtr1,</a:t>
                      </a:r>
                      <a:r>
                        <a:rPr lang="en-US" sz="1000" baseline="0" dirty="0" smtClean="0"/>
                        <a:t> 2020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Qtr2, 2020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Qtr</a:t>
                      </a:r>
                      <a:r>
                        <a:rPr lang="en-US" sz="1000" baseline="0" dirty="0" smtClean="0"/>
                        <a:t>3, 2020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Establishing New Pediatric Clinic In </a:t>
                      </a:r>
                      <a:r>
                        <a:rPr lang="en-US" dirty="0" err="1" smtClean="0"/>
                        <a:t>Larkana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New recruitment,</a:t>
                      </a:r>
                      <a:r>
                        <a:rPr lang="en-US" baseline="0" dirty="0" smtClean="0"/>
                        <a:t> training, operationalization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Entry into MIS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Procurement of Rapid Kits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Procurement of ARV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Customization of Testing Guidelines</a:t>
                      </a:r>
                    </a:p>
                    <a:p>
                      <a:r>
                        <a:rPr lang="en-US" dirty="0" smtClean="0"/>
                        <a:t>Customization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of Treatment and</a:t>
                      </a:r>
                      <a:r>
                        <a:rPr lang="en-US" baseline="0" dirty="0" smtClean="0"/>
                        <a:t> Care Guidelines</a:t>
                      </a:r>
                    </a:p>
                    <a:p>
                      <a:r>
                        <a:rPr lang="en-US" baseline="0" dirty="0" smtClean="0"/>
                        <a:t>Customization of Physician Training Modules</a:t>
                      </a:r>
                    </a:p>
                    <a:p>
                      <a:r>
                        <a:rPr lang="en-US" baseline="0" dirty="0" smtClean="0"/>
                        <a:t>Development of </a:t>
                      </a:r>
                      <a:r>
                        <a:rPr lang="en-US" baseline="0" dirty="0" err="1" smtClean="0"/>
                        <a:t>JobAids</a:t>
                      </a:r>
                      <a:r>
                        <a:rPr lang="en-US" baseline="0" dirty="0" smtClean="0"/>
                        <a:t> and ICE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X</a:t>
                      </a:r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Training of Master</a:t>
                      </a:r>
                      <a:r>
                        <a:rPr lang="en-US" baseline="0" dirty="0" smtClean="0"/>
                        <a:t> Trainers</a:t>
                      </a:r>
                    </a:p>
                    <a:p>
                      <a:r>
                        <a:rPr lang="en-US" baseline="0" dirty="0" smtClean="0"/>
                        <a:t>Training, Monitoring  and Mentoring </a:t>
                      </a:r>
                    </a:p>
                    <a:p>
                      <a:r>
                        <a:rPr lang="en-US" baseline="0" dirty="0" smtClean="0"/>
                        <a:t>M&amp;E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X</a:t>
                      </a:r>
                    </a:p>
                    <a:p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4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Government </a:t>
            </a:r>
            <a:r>
              <a:rPr lang="en-US" b="1" dirty="0"/>
              <a:t>of Sindh: </a:t>
            </a:r>
          </a:p>
          <a:p>
            <a:pPr lvl="1"/>
            <a:r>
              <a:rPr lang="en-US" dirty="0"/>
              <a:t>Sindh Health Ministry, Sindh AIDS Control Program, Field Epidemiological and Laboratory Training Program</a:t>
            </a:r>
          </a:p>
          <a:p>
            <a:r>
              <a:rPr lang="en-US" b="1" dirty="0"/>
              <a:t>Federal Government:</a:t>
            </a:r>
          </a:p>
          <a:p>
            <a:pPr lvl="1"/>
            <a:r>
              <a:rPr lang="en-US" dirty="0"/>
              <a:t>National AIDS Control program</a:t>
            </a:r>
          </a:p>
          <a:p>
            <a:r>
              <a:rPr lang="en-US" b="1" dirty="0"/>
              <a:t>Academia:</a:t>
            </a:r>
          </a:p>
          <a:p>
            <a:pPr lvl="1"/>
            <a:r>
              <a:rPr lang="en-US" dirty="0"/>
              <a:t>The Aga Khan University</a:t>
            </a:r>
          </a:p>
          <a:p>
            <a:pPr lvl="1"/>
            <a:r>
              <a:rPr lang="en-US" dirty="0"/>
              <a:t>London School of Hygiene and Tropical Medicine</a:t>
            </a:r>
          </a:p>
          <a:p>
            <a:pPr lvl="1"/>
            <a:r>
              <a:rPr lang="en-US" dirty="0"/>
              <a:t>Dow University of Health Sciences </a:t>
            </a:r>
          </a:p>
          <a:p>
            <a:pPr lvl="1"/>
            <a:r>
              <a:rPr lang="en-US" dirty="0"/>
              <a:t>The Indus Hospital</a:t>
            </a:r>
          </a:p>
          <a:p>
            <a:r>
              <a:rPr lang="en-US" b="1" dirty="0"/>
              <a:t>UN Agencies:</a:t>
            </a:r>
          </a:p>
          <a:p>
            <a:pPr lvl="1"/>
            <a:r>
              <a:rPr lang="en-US" dirty="0" smtClean="0"/>
              <a:t>WHO/UNICEF/UNAIDS/UNFPA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EC7AA5-4FDA-4B9C-8EBC-888A2DA6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Investigation (May 8-25)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D82BF5-BAE4-4B44-B08C-9F8BEBB75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Team Members of FELTP (Field Epidemiological and Laboratory Testing Program) collected data</a:t>
            </a:r>
          </a:p>
          <a:p>
            <a:pPr lvl="1"/>
            <a:r>
              <a:rPr lang="en-US" dirty="0" smtClean="0"/>
              <a:t>211 positive individuals interviewed</a:t>
            </a:r>
          </a:p>
          <a:p>
            <a:pPr lvl="1"/>
            <a:r>
              <a:rPr lang="en-US" dirty="0" smtClean="0"/>
              <a:t>18 households interviewed</a:t>
            </a:r>
          </a:p>
          <a:p>
            <a:r>
              <a:rPr lang="en-US" dirty="0" smtClean="0"/>
              <a:t>All </a:t>
            </a:r>
            <a:r>
              <a:rPr lang="en-US" dirty="0"/>
              <a:t>household members without prior documentation of HIV status were offered HIV testing</a:t>
            </a:r>
          </a:p>
          <a:p>
            <a:r>
              <a:rPr lang="en-US" dirty="0" smtClean="0"/>
              <a:t>Parent/care </a:t>
            </a:r>
            <a:r>
              <a:rPr lang="en-US" dirty="0"/>
              <a:t>giver completed interview for children &lt;15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8D56F-1603-49E1-AE18-6055057F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 Example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83D50FD-3714-4013-BA69-3A88E91209E7}"/>
              </a:ext>
            </a:extLst>
          </p:cNvPr>
          <p:cNvGrpSpPr/>
          <p:nvPr/>
        </p:nvGrpSpPr>
        <p:grpSpPr>
          <a:xfrm>
            <a:off x="1755635" y="878419"/>
            <a:ext cx="8680729" cy="5646943"/>
            <a:chOff x="121717" y="1123117"/>
            <a:chExt cx="8680729" cy="56469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800EFCF-C6A7-4B29-9FFD-1B45D0DA917B}"/>
                </a:ext>
              </a:extLst>
            </p:cNvPr>
            <p:cNvSpPr txBox="1"/>
            <p:nvPr/>
          </p:nvSpPr>
          <p:spPr>
            <a:xfrm>
              <a:off x="121717" y="6081739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Positive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52DBD9E-6885-4ACA-BCA4-7244A7A725DC}"/>
                </a:ext>
              </a:extLst>
            </p:cNvPr>
            <p:cNvSpPr txBox="1"/>
            <p:nvPr/>
          </p:nvSpPr>
          <p:spPr>
            <a:xfrm>
              <a:off x="1141110" y="6434290"/>
              <a:ext cx="1021852" cy="3357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7B60ACC-B570-480E-BA04-D16B4EAAF41B}"/>
                </a:ext>
              </a:extLst>
            </p:cNvPr>
            <p:cNvSpPr/>
            <p:nvPr/>
          </p:nvSpPr>
          <p:spPr>
            <a:xfrm>
              <a:off x="304800" y="5230117"/>
              <a:ext cx="685800" cy="7832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8BCB7E1-98FC-4F54-A99E-2EF73A075E39}"/>
                </a:ext>
              </a:extLst>
            </p:cNvPr>
            <p:cNvSpPr txBox="1"/>
            <p:nvPr/>
          </p:nvSpPr>
          <p:spPr>
            <a:xfrm>
              <a:off x="342520" y="4552183"/>
              <a:ext cx="23204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Negative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A4BA85F1-0DEA-4528-8819-39A4E42AD027}"/>
                </a:ext>
              </a:extLst>
            </p:cNvPr>
            <p:cNvCxnSpPr/>
            <p:nvPr/>
          </p:nvCxnSpPr>
          <p:spPr>
            <a:xfrm flipH="1">
              <a:off x="3986973" y="2362038"/>
              <a:ext cx="20855" cy="61097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80F59CF3-91A6-4AF8-9EAD-AA93AF308B29}"/>
                </a:ext>
              </a:extLst>
            </p:cNvPr>
            <p:cNvCxnSpPr/>
            <p:nvPr/>
          </p:nvCxnSpPr>
          <p:spPr>
            <a:xfrm>
              <a:off x="1547032" y="4958078"/>
              <a:ext cx="0" cy="70360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FAA0E4B7-9C6D-44AA-B86A-9F447193F0A9}"/>
                </a:ext>
              </a:extLst>
            </p:cNvPr>
            <p:cNvCxnSpPr/>
            <p:nvPr/>
          </p:nvCxnSpPr>
          <p:spPr>
            <a:xfrm>
              <a:off x="4007828" y="4150464"/>
              <a:ext cx="20535" cy="95201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70CDC9A2-9CB0-4A2C-9620-4CFBA57B792F}"/>
                </a:ext>
              </a:extLst>
            </p:cNvPr>
            <p:cNvCxnSpPr/>
            <p:nvPr/>
          </p:nvCxnSpPr>
          <p:spPr>
            <a:xfrm>
              <a:off x="6271432" y="2362038"/>
              <a:ext cx="0" cy="1152337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64F473EF-A701-47CD-8483-F7AE73D4A1C3}"/>
                </a:ext>
              </a:extLst>
            </p:cNvPr>
            <p:cNvCxnSpPr/>
            <p:nvPr/>
          </p:nvCxnSpPr>
          <p:spPr>
            <a:xfrm>
              <a:off x="1547032" y="2362038"/>
              <a:ext cx="670296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8EFBD7E4-6C5A-42E4-8E34-72A37489A9CA}"/>
                </a:ext>
              </a:extLst>
            </p:cNvPr>
            <p:cNvCxnSpPr/>
            <p:nvPr/>
          </p:nvCxnSpPr>
          <p:spPr>
            <a:xfrm>
              <a:off x="1556834" y="2362038"/>
              <a:ext cx="0" cy="119816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78D98230-A8AE-4A19-9C41-B626BCD24298}"/>
                </a:ext>
              </a:extLst>
            </p:cNvPr>
            <p:cNvCxnSpPr/>
            <p:nvPr/>
          </p:nvCxnSpPr>
          <p:spPr>
            <a:xfrm>
              <a:off x="8249996" y="2339126"/>
              <a:ext cx="0" cy="119816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AD142F49-3283-4203-A8A1-720A41232C69}"/>
                </a:ext>
              </a:extLst>
            </p:cNvPr>
            <p:cNvCxnSpPr/>
            <p:nvPr/>
          </p:nvCxnSpPr>
          <p:spPr>
            <a:xfrm>
              <a:off x="4898514" y="1908308"/>
              <a:ext cx="0" cy="453731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CF05FA0-BF77-43B4-AACE-4211C228D9C7}"/>
                </a:ext>
              </a:extLst>
            </p:cNvPr>
            <p:cNvSpPr/>
            <p:nvPr/>
          </p:nvSpPr>
          <p:spPr>
            <a:xfrm>
              <a:off x="4595032" y="4442866"/>
              <a:ext cx="685800" cy="7463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2429778-4459-4C64-A398-38B75C5506FF}"/>
                </a:ext>
              </a:extLst>
            </p:cNvPr>
            <p:cNvSpPr/>
            <p:nvPr/>
          </p:nvSpPr>
          <p:spPr>
            <a:xfrm>
              <a:off x="2831712" y="4442866"/>
              <a:ext cx="685800" cy="7832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56D885A-120A-4EC9-90F3-FF226FBD34C3}"/>
                </a:ext>
              </a:extLst>
            </p:cNvPr>
            <p:cNvSpPr txBox="1"/>
            <p:nvPr/>
          </p:nvSpPr>
          <p:spPr>
            <a:xfrm>
              <a:off x="2857609" y="3766776"/>
              <a:ext cx="23204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Negative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6DEBEC7-8B80-487E-9E7F-846FC25DD5EB}"/>
                </a:ext>
              </a:extLst>
            </p:cNvPr>
            <p:cNvSpPr txBox="1"/>
            <p:nvPr/>
          </p:nvSpPr>
          <p:spPr>
            <a:xfrm>
              <a:off x="4459405" y="5256511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Positive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30A1781-D7DD-4258-9A5C-4A4C4EFCF45B}"/>
                </a:ext>
              </a:extLst>
            </p:cNvPr>
            <p:cNvSpPr txBox="1"/>
            <p:nvPr/>
          </p:nvSpPr>
          <p:spPr>
            <a:xfrm>
              <a:off x="2705116" y="5298688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Positive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0653381-0ED2-4DF3-BDA3-331CE4B65655}"/>
                </a:ext>
              </a:extLst>
            </p:cNvPr>
            <p:cNvSpPr txBox="1"/>
            <p:nvPr/>
          </p:nvSpPr>
          <p:spPr>
            <a:xfrm>
              <a:off x="3636030" y="5810795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A7FAEAB-6C92-4EA4-95B6-E3B5CEF12D12}"/>
                </a:ext>
              </a:extLst>
            </p:cNvPr>
            <p:cNvSpPr txBox="1"/>
            <p:nvPr/>
          </p:nvSpPr>
          <p:spPr>
            <a:xfrm>
              <a:off x="3772008" y="1852969"/>
              <a:ext cx="23204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Expired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420B73D-8642-40AC-B045-39285854BC66}"/>
                </a:ext>
              </a:extLst>
            </p:cNvPr>
            <p:cNvSpPr txBox="1"/>
            <p:nvPr/>
          </p:nvSpPr>
          <p:spPr>
            <a:xfrm>
              <a:off x="2261336" y="6116043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B32B9D9-1E27-4AD2-ADD8-D784D5AF72F7}"/>
                </a:ext>
              </a:extLst>
            </p:cNvPr>
            <p:cNvCxnSpPr/>
            <p:nvPr/>
          </p:nvCxnSpPr>
          <p:spPr>
            <a:xfrm>
              <a:off x="635061" y="4958078"/>
              <a:ext cx="1879539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D6C24532-DD40-40C9-91F0-389D3BA25D0F}"/>
                </a:ext>
              </a:extLst>
            </p:cNvPr>
            <p:cNvCxnSpPr/>
            <p:nvPr/>
          </p:nvCxnSpPr>
          <p:spPr>
            <a:xfrm>
              <a:off x="2514600" y="4958078"/>
              <a:ext cx="0" cy="268082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AE40E87-0968-45A5-A180-B8694499B297}"/>
                </a:ext>
              </a:extLst>
            </p:cNvPr>
            <p:cNvCxnSpPr/>
            <p:nvPr/>
          </p:nvCxnSpPr>
          <p:spPr>
            <a:xfrm>
              <a:off x="641283" y="4931310"/>
              <a:ext cx="0" cy="268082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2C68E44-1BBA-45ED-83BB-79FEB9517A79}"/>
                </a:ext>
              </a:extLst>
            </p:cNvPr>
            <p:cNvCxnSpPr/>
            <p:nvPr/>
          </p:nvCxnSpPr>
          <p:spPr>
            <a:xfrm>
              <a:off x="3057630" y="4134729"/>
              <a:ext cx="1879539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1CA51E68-A855-46E7-B0AE-6C097A43AC6B}"/>
                </a:ext>
              </a:extLst>
            </p:cNvPr>
            <p:cNvCxnSpPr/>
            <p:nvPr/>
          </p:nvCxnSpPr>
          <p:spPr>
            <a:xfrm>
              <a:off x="4932240" y="4134729"/>
              <a:ext cx="0" cy="268082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151B3AD6-853F-4799-9D8A-10A6971D874F}"/>
                </a:ext>
              </a:extLst>
            </p:cNvPr>
            <p:cNvCxnSpPr/>
            <p:nvPr/>
          </p:nvCxnSpPr>
          <p:spPr>
            <a:xfrm>
              <a:off x="3048000" y="4091396"/>
              <a:ext cx="0" cy="268082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xmlns="" id="{68087D3D-6589-49AD-B75C-D3932376A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990" y="1123117"/>
              <a:ext cx="9525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9E76B2A3-9F04-4108-8D75-875AAA08F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3604132"/>
              <a:ext cx="930996" cy="870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xmlns="" id="{3340C534-01BF-4536-BDB1-6CFC82BE9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865" y="2959848"/>
              <a:ext cx="930996" cy="870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xmlns="" id="{2E0E3E09-0813-46C5-B4C6-B7D1E791D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41" y="3604132"/>
              <a:ext cx="930996" cy="870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xmlns="" id="{653ECD4F-FD75-4117-84CF-2A5128349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4687114" y="4586737"/>
              <a:ext cx="501635" cy="45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xmlns="" id="{C2A796C3-F91F-4274-8507-05870949BE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" t="13554" r="49239" b="12360"/>
            <a:stretch/>
          </p:blipFill>
          <p:spPr bwMode="auto">
            <a:xfrm>
              <a:off x="3772008" y="5298688"/>
              <a:ext cx="656646" cy="616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xmlns="" id="{1E0F96FD-5B8F-4F4C-A4D0-B9F266689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" t="13554" r="49239" b="12360"/>
            <a:stretch/>
          </p:blipFill>
          <p:spPr bwMode="auto">
            <a:xfrm>
              <a:off x="2947005" y="4612305"/>
              <a:ext cx="455213" cy="49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xmlns="" id="{2B124D8F-8013-4D15-8595-EB4CE8AAD9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" t="13554" r="49239" b="12360"/>
            <a:stretch/>
          </p:blipFill>
          <p:spPr bwMode="auto">
            <a:xfrm>
              <a:off x="1246507" y="5759428"/>
              <a:ext cx="656646" cy="616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xmlns="" id="{D788B30E-00E6-4E8C-8AF5-AA6887FCD4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2162962" y="5300777"/>
              <a:ext cx="637799" cy="66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xmlns="" id="{9716C750-EAE4-45C3-8E98-655ECA94A7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342520" y="5288055"/>
              <a:ext cx="637799" cy="66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xmlns="" id="{76B4A751-AB38-4887-A09C-A42030148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7546" y="3671159"/>
              <a:ext cx="1104900" cy="1040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E266314-F277-406B-A3DE-8849526626D5}"/>
              </a:ext>
            </a:extLst>
          </p:cNvPr>
          <p:cNvSpPr txBox="1"/>
          <p:nvPr/>
        </p:nvSpPr>
        <p:spPr>
          <a:xfrm>
            <a:off x="779065" y="6492425"/>
            <a:ext cx="392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Source: FELTP household investigation </a:t>
            </a:r>
          </a:p>
        </p:txBody>
      </p:sp>
    </p:spTree>
    <p:extLst>
      <p:ext uri="{BB962C8B-B14F-4D97-AF65-F5344CB8AC3E}">
        <p14:creationId xmlns:p14="http://schemas.microsoft.com/office/powerpoint/2010/main" val="37566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41A464-FE17-4E3A-B90F-16FAE29B5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 Example 2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782E0DB-2B50-440E-905F-F9C11C76428B}"/>
              </a:ext>
            </a:extLst>
          </p:cNvPr>
          <p:cNvGrpSpPr/>
          <p:nvPr/>
        </p:nvGrpSpPr>
        <p:grpSpPr>
          <a:xfrm>
            <a:off x="2276754" y="982935"/>
            <a:ext cx="8282439" cy="5757919"/>
            <a:chOff x="151740" y="1060208"/>
            <a:chExt cx="8282439" cy="5757919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xmlns="" id="{AF038EE4-4929-4A7C-9F8F-E61362CEC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40" y="4477817"/>
              <a:ext cx="1104900" cy="62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8D43FF3-D641-49EB-8CCF-B8CEA71E9B03}"/>
                </a:ext>
              </a:extLst>
            </p:cNvPr>
            <p:cNvSpPr txBox="1"/>
            <p:nvPr/>
          </p:nvSpPr>
          <p:spPr>
            <a:xfrm>
              <a:off x="485612" y="3579254"/>
              <a:ext cx="21572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Negative 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C62F85B1-BA5E-48C2-8DFC-E353FF72AE93}"/>
                </a:ext>
              </a:extLst>
            </p:cNvPr>
            <p:cNvCxnSpPr/>
            <p:nvPr/>
          </p:nvCxnSpPr>
          <p:spPr>
            <a:xfrm>
              <a:off x="4581377" y="2185001"/>
              <a:ext cx="0" cy="55970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5EBBC30B-C814-41FE-AEC8-65D8AC4AE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0953" y="2710162"/>
              <a:ext cx="1095714" cy="707538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B7FCBEDC-80DF-483C-A1C5-E8DCF1E7D43E}"/>
                </a:ext>
              </a:extLst>
            </p:cNvPr>
            <p:cNvCxnSpPr/>
            <p:nvPr/>
          </p:nvCxnSpPr>
          <p:spPr>
            <a:xfrm>
              <a:off x="1465589" y="2185001"/>
              <a:ext cx="6343143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4027B6FA-0D01-4F51-AACA-8F2165238ED4}"/>
                </a:ext>
              </a:extLst>
            </p:cNvPr>
            <p:cNvCxnSpPr/>
            <p:nvPr/>
          </p:nvCxnSpPr>
          <p:spPr>
            <a:xfrm flipH="1">
              <a:off x="1465191" y="2185001"/>
              <a:ext cx="9511" cy="69692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5447E0F1-0BC3-4E16-BA91-E30045FAC2DE}"/>
                </a:ext>
              </a:extLst>
            </p:cNvPr>
            <p:cNvCxnSpPr/>
            <p:nvPr/>
          </p:nvCxnSpPr>
          <p:spPr>
            <a:xfrm>
              <a:off x="4581377" y="1839245"/>
              <a:ext cx="0" cy="34575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262A0DC7-5F0C-4593-BFCC-0A016F6A0E61}"/>
                </a:ext>
              </a:extLst>
            </p:cNvPr>
            <p:cNvCxnSpPr/>
            <p:nvPr/>
          </p:nvCxnSpPr>
          <p:spPr>
            <a:xfrm flipV="1">
              <a:off x="656441" y="4107097"/>
              <a:ext cx="1786942" cy="578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CA46B3B8-CB6D-4B6D-81C7-151B372CC244}"/>
                </a:ext>
              </a:extLst>
            </p:cNvPr>
            <p:cNvCxnSpPr/>
            <p:nvPr/>
          </p:nvCxnSpPr>
          <p:spPr>
            <a:xfrm flipH="1">
              <a:off x="2455876" y="4090372"/>
              <a:ext cx="5292" cy="27467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4" descr="Related image">
              <a:extLst>
                <a:ext uri="{FF2B5EF4-FFF2-40B4-BE49-F238E27FC236}">
                  <a16:creationId xmlns:a16="http://schemas.microsoft.com/office/drawing/2014/main" xmlns="" id="{7DC2A65C-3EB8-4141-99EE-DA0DF638DC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" b="8779"/>
            <a:stretch/>
          </p:blipFill>
          <p:spPr bwMode="auto">
            <a:xfrm>
              <a:off x="1133547" y="2938991"/>
              <a:ext cx="721444" cy="61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D1814885-DC00-48C1-9862-806025F79E71}"/>
                </a:ext>
              </a:extLst>
            </p:cNvPr>
            <p:cNvCxnSpPr/>
            <p:nvPr/>
          </p:nvCxnSpPr>
          <p:spPr>
            <a:xfrm flipH="1">
              <a:off x="7808732" y="2164701"/>
              <a:ext cx="398" cy="915877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Content Placeholder 4">
              <a:extLst>
                <a:ext uri="{FF2B5EF4-FFF2-40B4-BE49-F238E27FC236}">
                  <a16:creationId xmlns:a16="http://schemas.microsoft.com/office/drawing/2014/main" xmlns="" id="{A7F87A71-B21E-406E-B9CA-46B9C1EA2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444" t="11963" r="26889" b="2704"/>
            <a:stretch/>
          </p:blipFill>
          <p:spPr>
            <a:xfrm>
              <a:off x="4130133" y="1143000"/>
              <a:ext cx="850094" cy="680983"/>
            </a:xfrm>
            <a:prstGeom prst="rect">
              <a:avLst/>
            </a:prstGeom>
          </p:spPr>
        </p:pic>
        <p:pic>
          <p:nvPicPr>
            <p:cNvPr id="61" name="Content Placeholder 5">
              <a:extLst>
                <a:ext uri="{FF2B5EF4-FFF2-40B4-BE49-F238E27FC236}">
                  <a16:creationId xmlns:a16="http://schemas.microsoft.com/office/drawing/2014/main" xmlns="" id="{42DA851E-E40B-44E8-92BF-6D1CDDB5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4967" y="3118599"/>
              <a:ext cx="967531" cy="639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274B25D9-571F-4553-81CE-2CE6D000631D}"/>
                </a:ext>
              </a:extLst>
            </p:cNvPr>
            <p:cNvSpPr txBox="1"/>
            <p:nvPr/>
          </p:nvSpPr>
          <p:spPr>
            <a:xfrm>
              <a:off x="6898950" y="3779102"/>
              <a:ext cx="15352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Negative 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03A1DB91-FA9E-4657-B3DE-F4E940EBCF42}"/>
                </a:ext>
              </a:extLst>
            </p:cNvPr>
            <p:cNvCxnSpPr/>
            <p:nvPr/>
          </p:nvCxnSpPr>
          <p:spPr>
            <a:xfrm flipH="1">
              <a:off x="661898" y="4086537"/>
              <a:ext cx="5292" cy="27467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7CC60917-299F-40A0-8A63-20CE0C259464}"/>
                </a:ext>
              </a:extLst>
            </p:cNvPr>
            <p:cNvCxnSpPr/>
            <p:nvPr/>
          </p:nvCxnSpPr>
          <p:spPr>
            <a:xfrm flipH="1">
              <a:off x="1548117" y="3919823"/>
              <a:ext cx="1795" cy="19306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Content Placeholder 5">
              <a:extLst>
                <a:ext uri="{FF2B5EF4-FFF2-40B4-BE49-F238E27FC236}">
                  <a16:creationId xmlns:a16="http://schemas.microsoft.com/office/drawing/2014/main" xmlns="" id="{DD621B41-76DB-4E5A-B54F-BB2FDA43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4480" y="4434775"/>
              <a:ext cx="866282" cy="666588"/>
            </a:xfrm>
            <a:prstGeom prst="rect">
              <a:avLst/>
            </a:prstGeom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28854D27-105C-4C82-B85D-4CFE3E4B058A}"/>
                </a:ext>
              </a:extLst>
            </p:cNvPr>
            <p:cNvCxnSpPr/>
            <p:nvPr/>
          </p:nvCxnSpPr>
          <p:spPr>
            <a:xfrm flipV="1">
              <a:off x="3725339" y="3579254"/>
              <a:ext cx="1786942" cy="578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499F585D-7AB3-4389-8D10-45A4AD45D85C}"/>
                </a:ext>
              </a:extLst>
            </p:cNvPr>
            <p:cNvCxnSpPr/>
            <p:nvPr/>
          </p:nvCxnSpPr>
          <p:spPr>
            <a:xfrm flipH="1">
              <a:off x="5512281" y="3555023"/>
              <a:ext cx="5292" cy="27467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88254ACC-4B21-4D96-BFA8-70F83532135F}"/>
                </a:ext>
              </a:extLst>
            </p:cNvPr>
            <p:cNvCxnSpPr/>
            <p:nvPr/>
          </p:nvCxnSpPr>
          <p:spPr>
            <a:xfrm flipH="1">
              <a:off x="3725339" y="3577157"/>
              <a:ext cx="5292" cy="27467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1BD9228F-684D-4F16-ADA9-FBA9FE5CAC9C}"/>
                </a:ext>
              </a:extLst>
            </p:cNvPr>
            <p:cNvCxnSpPr/>
            <p:nvPr/>
          </p:nvCxnSpPr>
          <p:spPr>
            <a:xfrm>
              <a:off x="4611668" y="3557584"/>
              <a:ext cx="4762" cy="61460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5FAA3979-A943-4C89-ACD0-4C1989032DE6}"/>
                </a:ext>
              </a:extLst>
            </p:cNvPr>
            <p:cNvCxnSpPr/>
            <p:nvPr/>
          </p:nvCxnSpPr>
          <p:spPr>
            <a:xfrm>
              <a:off x="4653913" y="4866631"/>
              <a:ext cx="4762" cy="61460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673081E5-88AE-4574-8F85-EFC15A552840}"/>
                </a:ext>
              </a:extLst>
            </p:cNvPr>
            <p:cNvSpPr/>
            <p:nvPr/>
          </p:nvSpPr>
          <p:spPr>
            <a:xfrm>
              <a:off x="4274098" y="5514550"/>
              <a:ext cx="759628" cy="8060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DAAD3BE2-DFAA-4BDC-839B-C4B11143EC7F}"/>
                </a:ext>
              </a:extLst>
            </p:cNvPr>
            <p:cNvCxnSpPr/>
            <p:nvPr/>
          </p:nvCxnSpPr>
          <p:spPr>
            <a:xfrm>
              <a:off x="7803970" y="4129556"/>
              <a:ext cx="4762" cy="61460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D36391E3-EF51-439E-8144-631F40E666E4}"/>
                </a:ext>
              </a:extLst>
            </p:cNvPr>
            <p:cNvSpPr/>
            <p:nvPr/>
          </p:nvSpPr>
          <p:spPr>
            <a:xfrm>
              <a:off x="7424155" y="4783734"/>
              <a:ext cx="759628" cy="8060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9C00AFC-07F4-4EBA-AE53-3CB6768A98F0}"/>
                </a:ext>
              </a:extLst>
            </p:cNvPr>
            <p:cNvSpPr txBox="1"/>
            <p:nvPr/>
          </p:nvSpPr>
          <p:spPr>
            <a:xfrm>
              <a:off x="3787565" y="3227515"/>
              <a:ext cx="15352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Negative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90B81877-D02C-4CFC-9906-614F5BF6B5FB}"/>
                </a:ext>
              </a:extLst>
            </p:cNvPr>
            <p:cNvSpPr txBox="1"/>
            <p:nvPr/>
          </p:nvSpPr>
          <p:spPr>
            <a:xfrm>
              <a:off x="3131965" y="4658390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E78478A-95AF-410A-A92C-1D3F5DC96371}"/>
                </a:ext>
              </a:extLst>
            </p:cNvPr>
            <p:cNvSpPr txBox="1"/>
            <p:nvPr/>
          </p:nvSpPr>
          <p:spPr>
            <a:xfrm>
              <a:off x="5357014" y="4703518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0CF4F459-C222-41C4-A6E0-FDA5187A9F3D}"/>
                </a:ext>
              </a:extLst>
            </p:cNvPr>
            <p:cNvSpPr txBox="1"/>
            <p:nvPr/>
          </p:nvSpPr>
          <p:spPr>
            <a:xfrm>
              <a:off x="4052547" y="3833076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32C1384-F301-452A-8F85-8A33034A2133}"/>
                </a:ext>
              </a:extLst>
            </p:cNvPr>
            <p:cNvSpPr txBox="1"/>
            <p:nvPr/>
          </p:nvSpPr>
          <p:spPr>
            <a:xfrm>
              <a:off x="1735944" y="5102641"/>
              <a:ext cx="15352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Negative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1EB9B28-C395-446C-B749-A56B81EDB517}"/>
                </a:ext>
              </a:extLst>
            </p:cNvPr>
            <p:cNvSpPr txBox="1"/>
            <p:nvPr/>
          </p:nvSpPr>
          <p:spPr>
            <a:xfrm>
              <a:off x="234788" y="5072850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</a:t>
              </a:r>
            </a:p>
          </p:txBody>
        </p:sp>
        <p:pic>
          <p:nvPicPr>
            <p:cNvPr id="80" name="Picture 5">
              <a:extLst>
                <a:ext uri="{FF2B5EF4-FFF2-40B4-BE49-F238E27FC236}">
                  <a16:creationId xmlns:a16="http://schemas.microsoft.com/office/drawing/2014/main" xmlns="" id="{7C02136B-7D8C-4E4C-A3A3-94B1F6B4A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899" y="1060208"/>
              <a:ext cx="9525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">
              <a:extLst>
                <a:ext uri="{FF2B5EF4-FFF2-40B4-BE49-F238E27FC236}">
                  <a16:creationId xmlns:a16="http://schemas.microsoft.com/office/drawing/2014/main" xmlns="" id="{C36888DF-76C6-4601-B9B5-0E449340B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319" y="3118599"/>
              <a:ext cx="1257300" cy="64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xmlns="" id="{153EF19B-C86C-4DD0-B71A-A0125D42A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823" y="2710162"/>
              <a:ext cx="1257300" cy="64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4">
              <a:extLst>
                <a:ext uri="{FF2B5EF4-FFF2-40B4-BE49-F238E27FC236}">
                  <a16:creationId xmlns:a16="http://schemas.microsoft.com/office/drawing/2014/main" xmlns="" id="{5F9F9E19-3582-495B-A095-CDF53AE9F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19" y="2956389"/>
              <a:ext cx="1257300" cy="64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4">
              <a:extLst>
                <a:ext uri="{FF2B5EF4-FFF2-40B4-BE49-F238E27FC236}">
                  <a16:creationId xmlns:a16="http://schemas.microsoft.com/office/drawing/2014/main" xmlns="" id="{17B5C945-AED1-4B93-B6B7-3B15FAC60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908" y="4477817"/>
              <a:ext cx="1257300" cy="64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6">
              <a:extLst>
                <a:ext uri="{FF2B5EF4-FFF2-40B4-BE49-F238E27FC236}">
                  <a16:creationId xmlns:a16="http://schemas.microsoft.com/office/drawing/2014/main" xmlns="" id="{73E2DE60-6503-47B9-868D-16C0CFA16C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18194"/>
            <a:stretch/>
          </p:blipFill>
          <p:spPr bwMode="auto">
            <a:xfrm>
              <a:off x="5322794" y="3936128"/>
              <a:ext cx="657225" cy="62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xmlns="" id="{5B37BDE6-7F61-42C5-9935-A1678B19C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97" y="4205504"/>
              <a:ext cx="1257300" cy="64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FFA8353B-E995-49A1-A777-57B6AFA5BB42}"/>
                </a:ext>
              </a:extLst>
            </p:cNvPr>
            <p:cNvSpPr/>
            <p:nvPr/>
          </p:nvSpPr>
          <p:spPr>
            <a:xfrm>
              <a:off x="4618810" y="4205504"/>
              <a:ext cx="547857" cy="6611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88" name="Picture 6">
              <a:extLst>
                <a:ext uri="{FF2B5EF4-FFF2-40B4-BE49-F238E27FC236}">
                  <a16:creationId xmlns:a16="http://schemas.microsoft.com/office/drawing/2014/main" xmlns="" id="{0D3D3760-C524-4783-BB58-A12C26F93A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18194"/>
            <a:stretch/>
          </p:blipFill>
          <p:spPr bwMode="auto">
            <a:xfrm>
              <a:off x="3395322" y="4025629"/>
              <a:ext cx="657225" cy="62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">
              <a:extLst>
                <a:ext uri="{FF2B5EF4-FFF2-40B4-BE49-F238E27FC236}">
                  <a16:creationId xmlns:a16="http://schemas.microsoft.com/office/drawing/2014/main" xmlns="" id="{1BFE671C-758E-4BAF-BD63-AA5A68A194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4383123" y="5566862"/>
              <a:ext cx="551103" cy="685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2">
              <a:extLst>
                <a:ext uri="{FF2B5EF4-FFF2-40B4-BE49-F238E27FC236}">
                  <a16:creationId xmlns:a16="http://schemas.microsoft.com/office/drawing/2014/main" xmlns="" id="{7A9D8373-BC67-450E-B04B-96BB717746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7528417" y="4831235"/>
              <a:ext cx="551103" cy="685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E6A8DAB1-3728-4FAF-8ADF-0734A20FEE81}"/>
                </a:ext>
              </a:extLst>
            </p:cNvPr>
            <p:cNvSpPr txBox="1"/>
            <p:nvPr/>
          </p:nvSpPr>
          <p:spPr>
            <a:xfrm>
              <a:off x="4197165" y="6479573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Positive 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5E430D56-434A-485D-807E-5EF95AC65025}"/>
                </a:ext>
              </a:extLst>
            </p:cNvPr>
            <p:cNvSpPr txBox="1"/>
            <p:nvPr/>
          </p:nvSpPr>
          <p:spPr>
            <a:xfrm>
              <a:off x="4335162" y="4925114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Positive 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9904167-FD0F-45AF-947F-386F546C1FAD}"/>
              </a:ext>
            </a:extLst>
          </p:cNvPr>
          <p:cNvSpPr txBox="1"/>
          <p:nvPr/>
        </p:nvSpPr>
        <p:spPr>
          <a:xfrm>
            <a:off x="779065" y="6492425"/>
            <a:ext cx="392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Source: FELTP household investigation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9F40AA3-BAD3-4A5C-A061-AD839EC1992D}"/>
              </a:ext>
            </a:extLst>
          </p:cNvPr>
          <p:cNvSpPr/>
          <p:nvPr/>
        </p:nvSpPr>
        <p:spPr bwMode="auto">
          <a:xfrm>
            <a:off x="6664512" y="4029824"/>
            <a:ext cx="697218" cy="818218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39825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  <a:tab pos="3946525" algn="l"/>
              </a:tabLst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AACCA-1AAF-4A56-8FB8-9814EDA3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 Example 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F37DF94-9353-4DAE-A197-0AF3168E9F1D}"/>
              </a:ext>
            </a:extLst>
          </p:cNvPr>
          <p:cNvGrpSpPr/>
          <p:nvPr/>
        </p:nvGrpSpPr>
        <p:grpSpPr>
          <a:xfrm>
            <a:off x="2002279" y="1355839"/>
            <a:ext cx="9081762" cy="5522467"/>
            <a:chOff x="18932" y="988287"/>
            <a:chExt cx="9081762" cy="55224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E6E1D2B-52B3-4305-A34B-FD8B202DAB32}"/>
                </a:ext>
              </a:extLst>
            </p:cNvPr>
            <p:cNvSpPr txBox="1"/>
            <p:nvPr/>
          </p:nvSpPr>
          <p:spPr>
            <a:xfrm>
              <a:off x="18932" y="1103956"/>
              <a:ext cx="397135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Mother Has history of Blood Transfusion before the birth of last two baby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8051563-0566-41F1-B039-2CE161BE3831}"/>
                </a:ext>
              </a:extLst>
            </p:cNvPr>
            <p:cNvSpPr txBox="1"/>
            <p:nvPr/>
          </p:nvSpPr>
          <p:spPr>
            <a:xfrm>
              <a:off x="319178" y="4839553"/>
              <a:ext cx="23204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Both Negative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017F9253-8CF4-4B7C-AD02-05AAE45048AF}"/>
                </a:ext>
              </a:extLst>
            </p:cNvPr>
            <p:cNvCxnSpPr/>
            <p:nvPr/>
          </p:nvCxnSpPr>
          <p:spPr>
            <a:xfrm>
              <a:off x="3772008" y="2362200"/>
              <a:ext cx="0" cy="73449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A2F597F0-2D3E-4C18-8B42-DDF8A3A29056}"/>
                </a:ext>
              </a:extLst>
            </p:cNvPr>
            <p:cNvCxnSpPr/>
            <p:nvPr/>
          </p:nvCxnSpPr>
          <p:spPr>
            <a:xfrm>
              <a:off x="4009058" y="4042358"/>
              <a:ext cx="0" cy="82807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3CEDF4A9-67CD-450E-A2E5-50F898A8ED95}"/>
                </a:ext>
              </a:extLst>
            </p:cNvPr>
            <p:cNvCxnSpPr/>
            <p:nvPr/>
          </p:nvCxnSpPr>
          <p:spPr>
            <a:xfrm>
              <a:off x="1547032" y="2362037"/>
              <a:ext cx="6822971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03FDBDAA-6A07-4D76-8AB2-F0981394CC6B}"/>
                </a:ext>
              </a:extLst>
            </p:cNvPr>
            <p:cNvCxnSpPr/>
            <p:nvPr/>
          </p:nvCxnSpPr>
          <p:spPr>
            <a:xfrm>
              <a:off x="1556834" y="2362037"/>
              <a:ext cx="0" cy="119816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EEDF4CDD-1612-4F79-B6B2-253BC651FF68}"/>
                </a:ext>
              </a:extLst>
            </p:cNvPr>
            <p:cNvCxnSpPr/>
            <p:nvPr/>
          </p:nvCxnSpPr>
          <p:spPr>
            <a:xfrm>
              <a:off x="7696200" y="2339124"/>
              <a:ext cx="0" cy="119816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39BD77C4-C32F-4383-AACC-8CBD385509D7}"/>
                </a:ext>
              </a:extLst>
            </p:cNvPr>
            <p:cNvCxnSpPr/>
            <p:nvPr/>
          </p:nvCxnSpPr>
          <p:spPr>
            <a:xfrm>
              <a:off x="4898514" y="1908307"/>
              <a:ext cx="0" cy="453731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E31804B-1E02-45C0-A1C8-D0A29D3C5CBD}"/>
                </a:ext>
              </a:extLst>
            </p:cNvPr>
            <p:cNvSpPr/>
            <p:nvPr/>
          </p:nvSpPr>
          <p:spPr>
            <a:xfrm>
              <a:off x="4595032" y="4442865"/>
              <a:ext cx="685800" cy="7463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9F17F92-2FB7-4AB5-B533-519C7B52C6DF}"/>
                </a:ext>
              </a:extLst>
            </p:cNvPr>
            <p:cNvSpPr txBox="1"/>
            <p:nvPr/>
          </p:nvSpPr>
          <p:spPr>
            <a:xfrm>
              <a:off x="4459405" y="5256509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Positive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8004AB0-66A6-4C3E-A41C-F632F846A8C3}"/>
                </a:ext>
              </a:extLst>
            </p:cNvPr>
            <p:cNvSpPr txBox="1"/>
            <p:nvPr/>
          </p:nvSpPr>
          <p:spPr>
            <a:xfrm>
              <a:off x="2639642" y="5266396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D8A8664-3F35-4787-9F67-87ACA6CE2981}"/>
                </a:ext>
              </a:extLst>
            </p:cNvPr>
            <p:cNvSpPr txBox="1"/>
            <p:nvPr/>
          </p:nvSpPr>
          <p:spPr>
            <a:xfrm>
              <a:off x="3283188" y="1828246"/>
              <a:ext cx="33738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Mother Positive, Father Expired  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8D466B9-309D-4678-8845-C8BC0681AC80}"/>
                </a:ext>
              </a:extLst>
            </p:cNvPr>
            <p:cNvCxnSpPr/>
            <p:nvPr/>
          </p:nvCxnSpPr>
          <p:spPr>
            <a:xfrm flipV="1">
              <a:off x="3048000" y="4080140"/>
              <a:ext cx="1922116" cy="759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A3559669-B169-4BB5-B6E6-1EF0C9233E4F}"/>
                </a:ext>
              </a:extLst>
            </p:cNvPr>
            <p:cNvCxnSpPr/>
            <p:nvPr/>
          </p:nvCxnSpPr>
          <p:spPr>
            <a:xfrm flipH="1">
              <a:off x="4932240" y="4042358"/>
              <a:ext cx="5692" cy="360452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D2E4BC31-5920-472C-886A-3D7F65F36D92}"/>
                </a:ext>
              </a:extLst>
            </p:cNvPr>
            <p:cNvCxnSpPr/>
            <p:nvPr/>
          </p:nvCxnSpPr>
          <p:spPr>
            <a:xfrm>
              <a:off x="3048000" y="4091394"/>
              <a:ext cx="0" cy="268082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46EFBB0-6960-4CE5-8CD7-025D3A0E72BE}"/>
                </a:ext>
              </a:extLst>
            </p:cNvPr>
            <p:cNvSpPr/>
            <p:nvPr/>
          </p:nvSpPr>
          <p:spPr>
            <a:xfrm>
              <a:off x="3713372" y="5096276"/>
              <a:ext cx="759628" cy="9662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3EDD9458-B8BA-4191-8BEF-3B1377AF28F6}"/>
                </a:ext>
              </a:extLst>
            </p:cNvPr>
            <p:cNvCxnSpPr/>
            <p:nvPr/>
          </p:nvCxnSpPr>
          <p:spPr>
            <a:xfrm>
              <a:off x="5867400" y="2339124"/>
              <a:ext cx="0" cy="7575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9A8784AF-1267-4641-AE58-C35C1A82E1BC}"/>
                </a:ext>
              </a:extLst>
            </p:cNvPr>
            <p:cNvCxnSpPr/>
            <p:nvPr/>
          </p:nvCxnSpPr>
          <p:spPr>
            <a:xfrm>
              <a:off x="6858000" y="2339124"/>
              <a:ext cx="0" cy="265955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A9DD0D-0DD9-4BC3-9AB2-5B1FA1F7EF5E}"/>
                </a:ext>
              </a:extLst>
            </p:cNvPr>
            <p:cNvSpPr txBox="1"/>
            <p:nvPr/>
          </p:nvSpPr>
          <p:spPr>
            <a:xfrm>
              <a:off x="6347074" y="5795534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53D1622-0559-4C49-86CF-38ACE2FE6335}"/>
                </a:ext>
              </a:extLst>
            </p:cNvPr>
            <p:cNvSpPr txBox="1"/>
            <p:nvPr/>
          </p:nvSpPr>
          <p:spPr>
            <a:xfrm>
              <a:off x="5443495" y="3888534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9A3A48A-590C-478B-982D-9274C7266705}"/>
                </a:ext>
              </a:extLst>
            </p:cNvPr>
            <p:cNvSpPr txBox="1"/>
            <p:nvPr/>
          </p:nvSpPr>
          <p:spPr>
            <a:xfrm>
              <a:off x="7348151" y="4881143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 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5F6C73ED-684C-4987-8B33-372F325E0A85}"/>
                </a:ext>
              </a:extLst>
            </p:cNvPr>
            <p:cNvCxnSpPr/>
            <p:nvPr/>
          </p:nvCxnSpPr>
          <p:spPr>
            <a:xfrm>
              <a:off x="1883847" y="1824932"/>
              <a:ext cx="1305461" cy="13609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4C92E28-695F-40A1-B90B-4A2807E336E4}"/>
                </a:ext>
              </a:extLst>
            </p:cNvPr>
            <p:cNvSpPr txBox="1"/>
            <p:nvPr/>
          </p:nvSpPr>
          <p:spPr>
            <a:xfrm>
              <a:off x="1834725" y="2440979"/>
              <a:ext cx="39564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Mother Positive, Father Negative   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0C0C7EF1-9563-4729-866A-2AB67A467808}"/>
                </a:ext>
              </a:extLst>
            </p:cNvPr>
            <p:cNvCxnSpPr/>
            <p:nvPr/>
          </p:nvCxnSpPr>
          <p:spPr>
            <a:xfrm flipH="1">
              <a:off x="8370003" y="2335397"/>
              <a:ext cx="427" cy="58049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xmlns="" id="{63E3DAFE-484E-436B-B2BA-6DB3C5118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962" y="988287"/>
              <a:ext cx="9525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B8116B0-939B-41B2-9F42-CC878DE45373}"/>
                </a:ext>
              </a:extLst>
            </p:cNvPr>
            <p:cNvSpPr/>
            <p:nvPr/>
          </p:nvSpPr>
          <p:spPr>
            <a:xfrm>
              <a:off x="4318118" y="1000410"/>
              <a:ext cx="553828" cy="8146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xmlns="" id="{07A45714-9572-4048-936D-3FE98585B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700" y="3096692"/>
              <a:ext cx="1051500" cy="70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F5686D4A-0C91-407D-A000-B21343EAC77B}"/>
                </a:ext>
              </a:extLst>
            </p:cNvPr>
            <p:cNvSpPr/>
            <p:nvPr/>
          </p:nvSpPr>
          <p:spPr>
            <a:xfrm>
              <a:off x="3713372" y="3071596"/>
              <a:ext cx="553828" cy="8146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xmlns="" id="{D6AF4D7E-FCDF-470C-89E5-340B8EBFD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282" y="3958442"/>
              <a:ext cx="1051500" cy="70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xmlns="" id="{255671A5-CCFD-4CB4-9566-0AACB31684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4639617" y="4481491"/>
              <a:ext cx="637799" cy="66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xmlns="" id="{E85E10CE-51A8-4988-BD2C-D5BE2A7759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" t="13554" r="49239" b="12360"/>
            <a:stretch/>
          </p:blipFill>
          <p:spPr bwMode="auto">
            <a:xfrm>
              <a:off x="2808661" y="4439396"/>
              <a:ext cx="683813" cy="86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xmlns="" id="{E037D1B4-32D2-4DB7-8169-6875F36D85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" t="13554" r="49239" b="12360"/>
            <a:stretch/>
          </p:blipFill>
          <p:spPr bwMode="auto">
            <a:xfrm>
              <a:off x="3760480" y="5133125"/>
              <a:ext cx="683813" cy="86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xmlns="" id="{382BC61B-0DCD-4097-AFDF-08D5AD9F77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5548500" y="3194525"/>
              <a:ext cx="637799" cy="66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xmlns="" id="{9A15E4D2-2A5B-43D7-B483-716874B7CD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6539100" y="5178475"/>
              <a:ext cx="637799" cy="66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xmlns="" id="{C3E07648-5979-4288-90C3-724FCF57F7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" t="13554" r="49239" b="12360"/>
            <a:stretch/>
          </p:blipFill>
          <p:spPr bwMode="auto">
            <a:xfrm>
              <a:off x="7368926" y="3580800"/>
              <a:ext cx="683813" cy="86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xmlns="" id="{4CE89B8C-B90F-4DA5-AD9A-918A700FE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2" t="17727" r="4848" b="14446"/>
            <a:stretch/>
          </p:blipFill>
          <p:spPr bwMode="auto">
            <a:xfrm>
              <a:off x="8095413" y="2999758"/>
              <a:ext cx="637799" cy="66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F1E0424-5149-4264-B762-5B72AD470E70}"/>
                </a:ext>
              </a:extLst>
            </p:cNvPr>
            <p:cNvSpPr txBox="1"/>
            <p:nvPr/>
          </p:nvSpPr>
          <p:spPr>
            <a:xfrm>
              <a:off x="8078842" y="3828441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Negative 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BEE599DA-5884-4588-A4D9-1B77131E7ABE}"/>
                </a:ext>
              </a:extLst>
            </p:cNvPr>
            <p:cNvSpPr txBox="1"/>
            <p:nvPr/>
          </p:nvSpPr>
          <p:spPr>
            <a:xfrm>
              <a:off x="3498132" y="6172200"/>
              <a:ext cx="10218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Positive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EFD8DF2-19F7-4E8A-9230-253553BF4C80}"/>
              </a:ext>
            </a:extLst>
          </p:cNvPr>
          <p:cNvSpPr txBox="1"/>
          <p:nvPr/>
        </p:nvSpPr>
        <p:spPr>
          <a:xfrm>
            <a:off x="779065" y="6492425"/>
            <a:ext cx="392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Source: FELTP household investigation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A83723-DDE2-499C-A4CA-8347BFB4BE34}"/>
              </a:ext>
            </a:extLst>
          </p:cNvPr>
          <p:cNvSpPr/>
          <p:nvPr/>
        </p:nvSpPr>
        <p:spPr bwMode="auto">
          <a:xfrm>
            <a:off x="6218369" y="1301188"/>
            <a:ext cx="697218" cy="930205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39825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  <a:tab pos="3946525" algn="l"/>
              </a:tabLst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8511619-8A65-4DC8-80E7-AA185F9351D0}"/>
              </a:ext>
            </a:extLst>
          </p:cNvPr>
          <p:cNvSpPr/>
          <p:nvPr/>
        </p:nvSpPr>
        <p:spPr bwMode="auto">
          <a:xfrm>
            <a:off x="5623734" y="3358961"/>
            <a:ext cx="697218" cy="930205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39825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  <a:tab pos="3946525" algn="l"/>
              </a:tabLst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E665BB-5F7F-46FE-A23C-D73DE5A2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this Investigation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327C91-BE4A-4959-8DF5-B2C77DBD0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Public perceptions shaped by media trial of ‘the’ physician held responsible</a:t>
            </a:r>
            <a:endParaRPr lang="en-US" sz="2400" b="1" dirty="0"/>
          </a:p>
          <a:p>
            <a:r>
              <a:rPr lang="en-US" sz="2400" dirty="0" smtClean="0"/>
              <a:t>Non-prequalified </a:t>
            </a:r>
            <a:r>
              <a:rPr lang="en-US" sz="2400" dirty="0"/>
              <a:t>HIV and HCV tests </a:t>
            </a:r>
            <a:r>
              <a:rPr lang="en-US" sz="2400" dirty="0" smtClean="0"/>
              <a:t>stored at &gt;</a:t>
            </a:r>
            <a:r>
              <a:rPr lang="en-US" sz="2400" dirty="0"/>
              <a:t>30</a:t>
            </a:r>
            <a:r>
              <a:rPr lang="en-US" sz="2400" baseline="30000" dirty="0"/>
              <a:t>o</a:t>
            </a:r>
            <a:r>
              <a:rPr lang="en-US" sz="2400" dirty="0"/>
              <a:t>C </a:t>
            </a:r>
          </a:p>
          <a:p>
            <a:r>
              <a:rPr lang="en-US" sz="2400" dirty="0" smtClean="0"/>
              <a:t>Prior closure of private clinics not allowing direct </a:t>
            </a:r>
            <a:r>
              <a:rPr lang="en-US" sz="2400" dirty="0"/>
              <a:t>observation </a:t>
            </a:r>
          </a:p>
          <a:p>
            <a:r>
              <a:rPr lang="en-US" sz="2400" dirty="0"/>
              <a:t>High rates of injection </a:t>
            </a:r>
            <a:r>
              <a:rPr lang="en-US" sz="2400" dirty="0" smtClean="0"/>
              <a:t>use in both cases and controls</a:t>
            </a:r>
            <a:endParaRPr lang="en-US" sz="2400" dirty="0"/>
          </a:p>
          <a:p>
            <a:r>
              <a:rPr lang="en-US" sz="2400" dirty="0" smtClean="0"/>
              <a:t>No HIV </a:t>
            </a:r>
            <a:r>
              <a:rPr lang="en-US" sz="2400" dirty="0"/>
              <a:t>testing data in ANC, TB, or other clinic </a:t>
            </a:r>
            <a:r>
              <a:rPr lang="en-US" sz="2400" dirty="0" smtClean="0"/>
              <a:t>settings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64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71492-A442-4F79-8500-47DA7816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Mission 1: Hypotheses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0F83E3-C704-4A4B-83B5-95DBB1511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Vertical</a:t>
            </a:r>
          </a:p>
          <a:p>
            <a:pPr lvl="1"/>
            <a:r>
              <a:rPr lang="en-US" dirty="0" smtClean="0"/>
              <a:t>No testing in ANC Clinics </a:t>
            </a:r>
          </a:p>
          <a:p>
            <a:pPr lvl="1"/>
            <a:r>
              <a:rPr lang="en-US" dirty="0" smtClean="0"/>
              <a:t>Small number of positive mothers</a:t>
            </a:r>
          </a:p>
          <a:p>
            <a:r>
              <a:rPr lang="en-US" b="1" dirty="0" smtClean="0"/>
              <a:t>Spill-over in general population</a:t>
            </a:r>
          </a:p>
          <a:p>
            <a:pPr lvl="1"/>
            <a:r>
              <a:rPr lang="en-US" dirty="0" err="1" smtClean="0"/>
              <a:t>HRGs→adult</a:t>
            </a:r>
            <a:r>
              <a:rPr lang="en-US" dirty="0" smtClean="0"/>
              <a:t> general population</a:t>
            </a:r>
            <a:r>
              <a:rPr lang="en-US" dirty="0"/>
              <a:t> → </a:t>
            </a:r>
            <a:r>
              <a:rPr lang="en-US" dirty="0" smtClean="0"/>
              <a:t>vertical transmission</a:t>
            </a:r>
          </a:p>
          <a:p>
            <a:pPr lvl="1"/>
            <a:r>
              <a:rPr lang="en-US" dirty="0" smtClean="0"/>
              <a:t>HRGs</a:t>
            </a:r>
            <a:r>
              <a:rPr lang="en-US" dirty="0"/>
              <a:t> </a:t>
            </a:r>
            <a:r>
              <a:rPr lang="en-US" dirty="0" smtClean="0"/>
              <a:t>→</a:t>
            </a:r>
            <a:r>
              <a:rPr lang="en-US" dirty="0"/>
              <a:t>blood donation </a:t>
            </a:r>
            <a:r>
              <a:rPr lang="en-US" dirty="0" smtClean="0"/>
              <a:t>→blood transfusion</a:t>
            </a:r>
          </a:p>
          <a:p>
            <a:pPr lvl="1"/>
            <a:r>
              <a:rPr lang="en-US" dirty="0" smtClean="0"/>
              <a:t>HRGs</a:t>
            </a:r>
            <a:r>
              <a:rPr lang="en-US" dirty="0"/>
              <a:t> → </a:t>
            </a:r>
            <a:r>
              <a:rPr lang="en-US" dirty="0" smtClean="0"/>
              <a:t>Iatrogenic </a:t>
            </a:r>
            <a:r>
              <a:rPr lang="en-US" dirty="0"/>
              <a:t>→ </a:t>
            </a:r>
            <a:r>
              <a:rPr lang="en-US" dirty="0" smtClean="0"/>
              <a:t>contaminated needles</a:t>
            </a:r>
          </a:p>
          <a:p>
            <a:r>
              <a:rPr lang="en-US" b="1" dirty="0" smtClean="0"/>
              <a:t>Iatrogenic</a:t>
            </a:r>
          </a:p>
          <a:p>
            <a:pPr lvl="1"/>
            <a:r>
              <a:rPr lang="en-US" b="1" dirty="0" smtClean="0"/>
              <a:t>Most Likely driver of outbreak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AKU Case Control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Objective:</a:t>
            </a:r>
          </a:p>
          <a:p>
            <a:pPr lvl="1"/>
            <a:r>
              <a:rPr lang="en-US" dirty="0" smtClean="0"/>
              <a:t>To identify mode of transmission in current outbreak (structured interviews)</a:t>
            </a:r>
          </a:p>
          <a:p>
            <a:pPr lvl="1"/>
            <a:r>
              <a:rPr lang="en-US" dirty="0" smtClean="0"/>
              <a:t>To do phylogenetic analysis of current cases and contextualize</a:t>
            </a:r>
          </a:p>
          <a:p>
            <a:pPr lvl="1"/>
            <a:r>
              <a:rPr lang="en-US" dirty="0" smtClean="0"/>
              <a:t>To do geo-profiling of cases </a:t>
            </a:r>
          </a:p>
          <a:p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Matched </a:t>
            </a:r>
            <a:r>
              <a:rPr lang="en-US" dirty="0"/>
              <a:t>case-control study in </a:t>
            </a:r>
            <a:r>
              <a:rPr lang="en-US" dirty="0" err="1"/>
              <a:t>Ratodero</a:t>
            </a:r>
            <a:r>
              <a:rPr lang="en-US" dirty="0"/>
              <a:t>, </a:t>
            </a:r>
            <a:r>
              <a:rPr lang="en-US" dirty="0" err="1" smtClean="0"/>
              <a:t>Larkana</a:t>
            </a:r>
            <a:r>
              <a:rPr lang="en-US" dirty="0" smtClean="0"/>
              <a:t> (age, sex, area of residence)</a:t>
            </a:r>
            <a:endParaRPr lang="en-US" dirty="0"/>
          </a:p>
          <a:p>
            <a:r>
              <a:rPr lang="en-US" dirty="0" smtClean="0"/>
              <a:t>Investigators</a:t>
            </a:r>
          </a:p>
          <a:p>
            <a:pPr lvl="1"/>
            <a:r>
              <a:rPr lang="en-US" dirty="0" smtClean="0"/>
              <a:t>Fatima Mir (Pediatrics)</a:t>
            </a:r>
          </a:p>
          <a:p>
            <a:pPr lvl="1"/>
            <a:r>
              <a:rPr lang="en-US" dirty="0" smtClean="0"/>
              <a:t>Faisal Mahmood (Internal Medicine)</a:t>
            </a:r>
          </a:p>
          <a:p>
            <a:pPr lvl="1"/>
            <a:r>
              <a:rPr lang="en-US" dirty="0" smtClean="0"/>
              <a:t>Rehana Siddiqui (Community Health Sciences)</a:t>
            </a:r>
          </a:p>
          <a:p>
            <a:pPr lvl="1"/>
            <a:r>
              <a:rPr lang="en-US" dirty="0" smtClean="0"/>
              <a:t>Syed Hani Abidi (Basic and Biological Sciences)</a:t>
            </a:r>
          </a:p>
          <a:p>
            <a:pPr lvl="1"/>
            <a:r>
              <a:rPr lang="en-US" dirty="0" smtClean="0"/>
              <a:t>Momin Kazi (Pediatrics)</a:t>
            </a:r>
          </a:p>
          <a:p>
            <a:pPr lvl="1"/>
            <a:r>
              <a:rPr lang="en-US" dirty="0" err="1" smtClean="0"/>
              <a:t>Rashida</a:t>
            </a:r>
            <a:r>
              <a:rPr lang="en-US" dirty="0" smtClean="0"/>
              <a:t> </a:t>
            </a:r>
            <a:r>
              <a:rPr lang="en-US" dirty="0" err="1" smtClean="0"/>
              <a:t>Ferrand</a:t>
            </a:r>
            <a:r>
              <a:rPr lang="en-US" dirty="0" smtClean="0"/>
              <a:t> (Epidemiology/Public Health)</a:t>
            </a:r>
          </a:p>
          <a:p>
            <a:pPr lvl="1"/>
            <a:r>
              <a:rPr lang="en-US" dirty="0" err="1" smtClean="0"/>
              <a:t>Sikander</a:t>
            </a:r>
            <a:r>
              <a:rPr lang="en-US" dirty="0" smtClean="0"/>
              <a:t> Memon, Saqib Shaikh (SACP)</a:t>
            </a:r>
          </a:p>
          <a:p>
            <a:pPr lv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60" y="4871520"/>
            <a:ext cx="1063780" cy="106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Fatima.mir\AppData\Local\Microsoft\Windows\Temporary Internet Files\Content.Outlook\7VTBQGBV\ars-prof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87" y="4819271"/>
            <a:ext cx="914399" cy="11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140" y="4884725"/>
            <a:ext cx="1235270" cy="101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mexico city\pictures\IMG_09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38887" y="3587621"/>
            <a:ext cx="1538362" cy="115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mexico city\pictures\FAIS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561776"/>
            <a:ext cx="1209675" cy="12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890" y="3587621"/>
            <a:ext cx="121359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phot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520" y="491649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39825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288925" algn="l"/>
            <a:tab pos="3946525" algn="l"/>
          </a:tabLst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39825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288925" algn="l"/>
            <a:tab pos="3946525" algn="l"/>
          </a:tabLst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16480</TotalTime>
  <Words>1866</Words>
  <Application>Microsoft Office PowerPoint</Application>
  <PresentationFormat>Custom</PresentationFormat>
  <Paragraphs>535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AIDS 2016_Template</vt:lpstr>
      <vt:lpstr>Default Design</vt:lpstr>
      <vt:lpstr>PowerPoint Presentation</vt:lpstr>
      <vt:lpstr>Outbreak Investigation and Treatment Challenges Ratodero, District Larkana, Pakistan</vt:lpstr>
      <vt:lpstr>Initial Investigation (May 8-25)</vt:lpstr>
      <vt:lpstr>Household Example 1</vt:lpstr>
      <vt:lpstr>Household Example 2</vt:lpstr>
      <vt:lpstr>Household Example 3</vt:lpstr>
      <vt:lpstr>Limitations of this Investigation </vt:lpstr>
      <vt:lpstr>WHO Mission 1: Hypotheses</vt:lpstr>
      <vt:lpstr>AKU Case Control Study</vt:lpstr>
      <vt:lpstr>Methods</vt:lpstr>
      <vt:lpstr>PowerPoint Presentation</vt:lpstr>
      <vt:lpstr>Way Forward: Epidemiology</vt:lpstr>
      <vt:lpstr>Treatment and Care Services on the ground-March 2019</vt:lpstr>
      <vt:lpstr>PowerPoint Presentation</vt:lpstr>
      <vt:lpstr>Starting from scratch</vt:lpstr>
      <vt:lpstr>Makeshift Pediatric Clinic  </vt:lpstr>
      <vt:lpstr>Space</vt:lpstr>
      <vt:lpstr>PowerPoint Presentation</vt:lpstr>
      <vt:lpstr>Pediatric Care: adjusted ART regimens</vt:lpstr>
      <vt:lpstr>Nevirapine versus Cotrimoxazole</vt:lpstr>
      <vt:lpstr>PowerPoint Presentation</vt:lpstr>
      <vt:lpstr>Continuity and Sustainability in future strategy</vt:lpstr>
      <vt:lpstr>PowerPoint Presentation</vt:lpstr>
      <vt:lpstr>PowerPoint Presentation</vt:lpstr>
      <vt:lpstr>Global Fund procurement ARVs</vt:lpstr>
      <vt:lpstr>Treatment and Care Recommendations</vt:lpstr>
      <vt:lpstr>Treatment and Care Recommendations</vt:lpstr>
      <vt:lpstr>Way Forward: Treatment and Care</vt:lpstr>
      <vt:lpstr>The Team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Fatima Mir</cp:lastModifiedBy>
  <cp:revision>143</cp:revision>
  <cp:lastPrinted>2019-07-17T16:18:58Z</cp:lastPrinted>
  <dcterms:created xsi:type="dcterms:W3CDTF">2017-01-13T09:09:35Z</dcterms:created>
  <dcterms:modified xsi:type="dcterms:W3CDTF">2019-07-24T16:24:50Z</dcterms:modified>
</cp:coreProperties>
</file>